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11"/>
  </p:notesMasterIdLst>
  <p:handoutMasterIdLst>
    <p:handoutMasterId r:id="rId12"/>
  </p:handoutMasterIdLst>
  <p:sldIdLst>
    <p:sldId id="343" r:id="rId3"/>
    <p:sldId id="344" r:id="rId4"/>
    <p:sldId id="347" r:id="rId5"/>
    <p:sldId id="346" r:id="rId6"/>
    <p:sldId id="348" r:id="rId7"/>
    <p:sldId id="341" r:id="rId8"/>
    <p:sldId id="349" r:id="rId9"/>
    <p:sldId id="345" r:id="rId10"/>
  </p:sldIdLst>
  <p:sldSz cx="9144000" cy="6858000" type="screen4x3"/>
  <p:notesSz cx="6858000" cy="9144000"/>
  <p:custDataLst>
    <p:tags r:id="rId13"/>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6ED903-FD00-5267-2B87-8D1DC93EF10D}" name="Justin Kattnig" initials="JK" userId="S::jkattnig@sgm-inc.com::7f4abe9d-8a95-4891-b68a-960638997009" providerId="AD"/>
  <p188:author id="{635EF668-4AD3-EE8A-58CE-CC3510C9858D}" name="Kate Henion" initials="KH" userId="S::khenion@sgm-inc.com::fe5c3a58-fba6-40f4-9b82-3416861f9ae3" providerId="AD"/>
  <p188:author id="{720B389F-BACE-91A5-716C-48DD2A00796F}" name="Diana Rooney" initials="DR" userId="S::drooney@sgm-inc.com::35f8bb05-75fd-43e0-9fcf-f9948e3bc2e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an Preisner" initials="JP"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6A6A6"/>
    <a:srgbClr val="0070C0"/>
    <a:srgbClr val="E28C24"/>
    <a:srgbClr val="22344A"/>
    <a:srgbClr val="5387BD"/>
    <a:srgbClr val="00CC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1961" autoAdjust="0"/>
  </p:normalViewPr>
  <p:slideViewPr>
    <p:cSldViewPr snapToGrid="0">
      <p:cViewPr varScale="1">
        <p:scale>
          <a:sx n="90" d="100"/>
          <a:sy n="90" d="100"/>
        </p:scale>
        <p:origin x="2250" y="6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A2C2F2-2130-189F-C6C5-857303996B0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5C5DE723-392A-7B00-AC2A-87855BA99F2F}"/>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506D24C5-1423-44AF-8F0C-5250C7ABCA92}" type="datetimeFigureOut">
              <a:rPr lang="en-US"/>
              <a:pPr>
                <a:defRPr/>
              </a:pPr>
              <a:t>10/13/2026</a:t>
            </a:fld>
            <a:endParaRPr lang="en-US"/>
          </a:p>
        </p:txBody>
      </p:sp>
      <p:sp>
        <p:nvSpPr>
          <p:cNvPr id="4" name="Footer Placeholder 3">
            <a:extLst>
              <a:ext uri="{FF2B5EF4-FFF2-40B4-BE49-F238E27FC236}">
                <a16:creationId xmlns:a16="http://schemas.microsoft.com/office/drawing/2014/main" id="{2D493A27-4707-70B9-4E0E-E9F801C8E81A}"/>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68747289-C3A8-9352-131B-1E5148330344}"/>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B4D3B3D-42D4-49BA-BD54-B6569FA00FB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111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33B51-7B92-3CD6-43A2-D67D8F9443B0}"/>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3887B764-C26B-CE0F-08B9-1BF616FCCC4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76D47B22-3D55-7D91-4459-86FC517631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6148" name="Slide Number Placeholder 3">
            <a:extLst>
              <a:ext uri="{FF2B5EF4-FFF2-40B4-BE49-F238E27FC236}">
                <a16:creationId xmlns:a16="http://schemas.microsoft.com/office/drawing/2014/main" id="{8F2CDA69-6AA0-60B9-0D27-D3335D4A07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06E7E-73A2-42BE-B92C-59FF3BAEE4E3}" type="slidenum">
              <a:rPr lang="en-US" altLang="en-US" smtClean="0"/>
              <a:pPr/>
              <a:t>1</a:t>
            </a:fld>
            <a:endParaRPr lang="en-US" altLang="en-US"/>
          </a:p>
        </p:txBody>
      </p:sp>
    </p:spTree>
    <p:extLst>
      <p:ext uri="{BB962C8B-B14F-4D97-AF65-F5344CB8AC3E}">
        <p14:creationId xmlns:p14="http://schemas.microsoft.com/office/powerpoint/2010/main" val="332957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2238D-8544-CC77-E6FD-AF4FD8E6C21E}"/>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AEC5BE2-0F6B-9B91-056C-BDD5E7BD92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063B9D20-94C7-E826-9016-926EE5A78D7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The master drainage plan inventories existing town drainage infrastructure, screens components hydraulically, identifies deficiencies, develops high-level improvements and costs, and prioritizes implementation. </a:t>
            </a:r>
          </a:p>
        </p:txBody>
      </p:sp>
      <p:sp>
        <p:nvSpPr>
          <p:cNvPr id="6148" name="Slide Number Placeholder 3">
            <a:extLst>
              <a:ext uri="{FF2B5EF4-FFF2-40B4-BE49-F238E27FC236}">
                <a16:creationId xmlns:a16="http://schemas.microsoft.com/office/drawing/2014/main" id="{AD608C94-CF69-39E4-6DEF-2E10F33181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06E7E-73A2-42BE-B92C-59FF3BAEE4E3}" type="slidenum">
              <a:rPr lang="en-US" altLang="en-US" smtClean="0"/>
              <a:pPr/>
              <a:t>2</a:t>
            </a:fld>
            <a:endParaRPr lang="en-US" altLang="en-US"/>
          </a:p>
        </p:txBody>
      </p:sp>
    </p:spTree>
    <p:extLst>
      <p:ext uri="{BB962C8B-B14F-4D97-AF65-F5344CB8AC3E}">
        <p14:creationId xmlns:p14="http://schemas.microsoft.com/office/powerpoint/2010/main" val="109967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B601F-B76A-1C39-F11F-1C95A6C09B53}"/>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AD71AE15-39A1-0E98-FA87-23A5F629528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577ED454-A80E-0966-D36E-CA137C6776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Pine Street &amp; San Miguel: This area is problematic as Town staff has expressed concerns over the possibility of flooding residential property located immediately to the north of the intersection. Water has been observed to be within a foot of the roadway crown during heavy rainfall events.</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Southeast corner of intersection of Aspen Street and County Road Z42 (Grand): Culvert inlet does not provide adequate interception of water. Frequent flooding has been observed at this location.</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South side of Summit Street between Cedar and Spruce Streets: Stormwater drains into a 6-inch irrigation culvert. Ponding has been observed here during heavy precipitation events.</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Summit Street between Market and Lucerne Streets: Discharge from the culvert crossing Summit at this location has been known to flood property adjacent to the Fire Department.</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Summit Street &amp; Market Street: Overflow from the culvert on Summit Street between Market and Lucerne Streets tends to pond in the intersection.</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Cedar Street north of Grand Avenue: Reduced pipe diameter and reduced ditch hydraulic capacity reduce capacity and cause bottlenecks in the system. This bottleneck causes backup and ponding. </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The Homestead Subdivision’s southernmost detention basin outlet structure’s outflow control is inadequately sized. </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No observed hardened overflow spillways for detention basins.</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Pinion Street, adjacent to San Miguel and Kiwi Streets: Frequent ponding and flooding noted in the eastern ditch.</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San Miguel &amp; Spruce Streets: Backup at acute culvert transition. Ponding noted. </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Naturita &amp; Spruce Streets: Backup at acute culvert transition. Ponding noted.</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West of Spruce Street &amp; South of San Miguel Street: Concerns about ditch capacity behind Spruce Street residences. </a:t>
            </a:r>
          </a:p>
          <a:p>
            <a:pPr marL="342900" marR="0" lvl="0" indent="-342900" algn="just">
              <a:spcAft>
                <a:spcPts val="1000"/>
              </a:spcAft>
              <a:buFont typeface="+mj-lt"/>
              <a:buAutoNum type="arabicPeriod"/>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Town-wide: Co-mingling of irrigation and stormwater. </a:t>
            </a:r>
          </a:p>
          <a:p>
            <a:pPr marL="0" marR="0">
              <a:buNone/>
            </a:pPr>
            <a:r>
              <a:rPr lang="en-US" sz="900" dirty="0">
                <a:effectLst/>
                <a:latin typeface="Times New Roman" panose="02020603050405020304" pitchFamily="18" charset="0"/>
                <a:ea typeface="Times New Roman" panose="02020603050405020304" pitchFamily="18" charset="0"/>
              </a:rPr>
              <a:t> </a:t>
            </a:r>
            <a:endParaRPr lang="en-US" altLang="en-US" dirty="0"/>
          </a:p>
        </p:txBody>
      </p:sp>
      <p:sp>
        <p:nvSpPr>
          <p:cNvPr id="6148" name="Slide Number Placeholder 3">
            <a:extLst>
              <a:ext uri="{FF2B5EF4-FFF2-40B4-BE49-F238E27FC236}">
                <a16:creationId xmlns:a16="http://schemas.microsoft.com/office/drawing/2014/main" id="{EF8043CC-B699-028A-B30F-9B3D33D00D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06E7E-73A2-42BE-B92C-59FF3BAEE4E3}" type="slidenum">
              <a:rPr lang="en-US" altLang="en-US" smtClean="0"/>
              <a:pPr/>
              <a:t>3</a:t>
            </a:fld>
            <a:endParaRPr lang="en-US" altLang="en-US"/>
          </a:p>
        </p:txBody>
      </p:sp>
    </p:spTree>
    <p:extLst>
      <p:ext uri="{BB962C8B-B14F-4D97-AF65-F5344CB8AC3E}">
        <p14:creationId xmlns:p14="http://schemas.microsoft.com/office/powerpoint/2010/main" val="749642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DCA5C-D913-7BE6-CBCF-0E53F1680B40}"/>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8DF4A1EF-5637-57AD-6B43-B57E6D2684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AF910932-3796-B223-04B8-491EC817C3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Total of 636 Acres with 225 Acres in Town Limits</a:t>
            </a:r>
          </a:p>
        </p:txBody>
      </p:sp>
      <p:sp>
        <p:nvSpPr>
          <p:cNvPr id="6148" name="Slide Number Placeholder 3">
            <a:extLst>
              <a:ext uri="{FF2B5EF4-FFF2-40B4-BE49-F238E27FC236}">
                <a16:creationId xmlns:a16="http://schemas.microsoft.com/office/drawing/2014/main" id="{19CE7B2F-FD6B-1DBA-9C15-DDFC35B49FD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06E7E-73A2-42BE-B92C-59FF3BAEE4E3}" type="slidenum">
              <a:rPr lang="en-US" altLang="en-US" smtClean="0"/>
              <a:pPr/>
              <a:t>4</a:t>
            </a:fld>
            <a:endParaRPr lang="en-US" altLang="en-US"/>
          </a:p>
        </p:txBody>
      </p:sp>
    </p:spTree>
    <p:extLst>
      <p:ext uri="{BB962C8B-B14F-4D97-AF65-F5344CB8AC3E}">
        <p14:creationId xmlns:p14="http://schemas.microsoft.com/office/powerpoint/2010/main" val="3233338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B10DE-868B-4C4C-78A4-CAC7543FE88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D4E80B0-03E1-1E51-8CC2-3CFA543631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63A1A14C-BB65-2B37-C115-4D8DB13AAE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buFont typeface="Arial" panose="020B0604020202020204" pitchFamily="34" charset="0"/>
              <a:buNone/>
            </a:pPr>
            <a:r>
              <a:rPr lang="en-US" altLang="en-US" b="1" u="sng" dirty="0"/>
              <a:t>The following are presented as planning-level budgets and not construction bids</a:t>
            </a:r>
          </a:p>
          <a:p>
            <a:pPr marL="0" marR="0" indent="0">
              <a:buFont typeface="Arial" panose="020B0604020202020204" pitchFamily="34" charset="0"/>
              <a:buNone/>
            </a:pPr>
            <a:endParaRPr lang="en-US" altLang="en-US" b="1" u="sng" dirty="0"/>
          </a:p>
          <a:p>
            <a:pPr marL="171450" marR="0" indent="-171450">
              <a:buFont typeface="Arial" panose="020B0604020202020204" pitchFamily="34" charset="0"/>
              <a:buChar char="•"/>
            </a:pPr>
            <a:r>
              <a:rPr lang="en-US" altLang="en-US" b="1" u="sng" dirty="0"/>
              <a:t>Cedar</a:t>
            </a:r>
          </a:p>
          <a:p>
            <a:pPr marL="628650" marR="0" lvl="1" indent="-171450">
              <a:buFont typeface="Arial" panose="020B0604020202020204" pitchFamily="34" charset="0"/>
              <a:buChar char="•"/>
            </a:pPr>
            <a:r>
              <a:rPr lang="en-US" altLang="en-US" b="0" u="none" dirty="0"/>
              <a:t>Improvements</a:t>
            </a:r>
          </a:p>
          <a:p>
            <a:pPr marL="1085850" marR="0" lvl="2" indent="-171450">
              <a:buFont typeface="Arial" panose="020B0604020202020204" pitchFamily="34" charset="0"/>
              <a:buChar char="•"/>
            </a:pPr>
            <a:r>
              <a:rPr lang="en-US" altLang="en-US" dirty="0"/>
              <a:t>Pipe the existing open ditch along the west side of Cedar Street</a:t>
            </a:r>
          </a:p>
          <a:p>
            <a:pPr marL="1085850" marR="0" lvl="2" indent="-171450">
              <a:buFont typeface="Arial" panose="020B0604020202020204" pitchFamily="34" charset="0"/>
              <a:buChar char="•"/>
            </a:pPr>
            <a:r>
              <a:rPr lang="en-US" altLang="en-US" dirty="0"/>
              <a:t>Add curb and gutter to improve runoff collection and routing</a:t>
            </a:r>
          </a:p>
          <a:p>
            <a:pPr marL="1085850" marR="0" lvl="2" indent="-171450">
              <a:buFont typeface="Arial" panose="020B0604020202020204" pitchFamily="34" charset="0"/>
              <a:buChar char="•"/>
            </a:pPr>
            <a:r>
              <a:rPr lang="en-US" altLang="en-US" dirty="0"/>
              <a:t>Install an irrigation diversion structure</a:t>
            </a:r>
          </a:p>
          <a:p>
            <a:pPr marL="1085850" marR="0" lvl="2" indent="-171450">
              <a:buFont typeface="Arial" panose="020B0604020202020204" pitchFamily="34" charset="0"/>
              <a:buChar char="•"/>
            </a:pPr>
            <a:r>
              <a:rPr lang="en-US" altLang="en-US" dirty="0"/>
              <a:t>Upsize existing pipes</a:t>
            </a:r>
          </a:p>
          <a:p>
            <a:pPr marL="1085850" marR="0" lvl="2" indent="-171450">
              <a:buFont typeface="Arial" panose="020B0604020202020204" pitchFamily="34" charset="0"/>
              <a:buChar char="•"/>
            </a:pPr>
            <a:r>
              <a:rPr lang="en-US" altLang="en-US" dirty="0"/>
              <a:t>Install new storm drain inlets on the south side of the Summit Street intersection</a:t>
            </a:r>
          </a:p>
          <a:p>
            <a:pPr marL="628650" marR="0" lvl="1" indent="-171450">
              <a:buFont typeface="Arial" panose="020B0604020202020204" pitchFamily="34" charset="0"/>
              <a:buChar char="•"/>
            </a:pPr>
            <a:r>
              <a:rPr lang="en-US" altLang="en-US" dirty="0"/>
              <a:t>Complete Downstream Improvements First</a:t>
            </a:r>
          </a:p>
          <a:p>
            <a:pPr marL="628650" marR="0" lvl="1" indent="-171450">
              <a:buFont typeface="Arial" panose="020B0604020202020204" pitchFamily="34" charset="0"/>
              <a:buChar char="•"/>
            </a:pPr>
            <a:r>
              <a:rPr lang="en-US" altLang="en-US" dirty="0"/>
              <a:t>Budget - $525K</a:t>
            </a:r>
          </a:p>
          <a:p>
            <a:pPr marL="628650" marR="0" lvl="1" indent="-171450">
              <a:buFont typeface="Arial" panose="020B0604020202020204" pitchFamily="34" charset="0"/>
              <a:buChar char="•"/>
            </a:pPr>
            <a:endParaRPr lang="en-US" altLang="en-US" dirty="0"/>
          </a:p>
          <a:p>
            <a:pPr marL="171450" marR="0" lvl="0" indent="-171450">
              <a:buFont typeface="Arial" panose="020B0604020202020204" pitchFamily="34" charset="0"/>
              <a:buChar char="•"/>
            </a:pPr>
            <a:r>
              <a:rPr lang="en-US" altLang="en-US" b="1" u="sng" dirty="0"/>
              <a:t>Lucerne and Market</a:t>
            </a:r>
          </a:p>
          <a:p>
            <a:pPr marL="628650" marR="0" lvl="1" indent="-171450">
              <a:buFont typeface="Arial" panose="020B0604020202020204" pitchFamily="34" charset="0"/>
              <a:buChar char="•"/>
            </a:pPr>
            <a:r>
              <a:rPr lang="en-US" altLang="en-US" dirty="0"/>
              <a:t>Improvements:</a:t>
            </a:r>
          </a:p>
          <a:p>
            <a:pPr marL="1085850" marR="0" lvl="2" indent="-171450">
              <a:buFont typeface="Arial" panose="020B0604020202020204" pitchFamily="34" charset="0"/>
              <a:buChar char="•"/>
            </a:pPr>
            <a:r>
              <a:rPr lang="en-US" altLang="en-US" dirty="0"/>
              <a:t>Install five storm drain inlets on Lucerne, Summit, and Market streets</a:t>
            </a:r>
          </a:p>
          <a:p>
            <a:pPr marL="1085850" marR="0" lvl="2" indent="-171450">
              <a:buFont typeface="Arial" panose="020B0604020202020204" pitchFamily="34" charset="0"/>
              <a:buChar char="•"/>
            </a:pPr>
            <a:r>
              <a:rPr lang="en-US" altLang="en-US" dirty="0"/>
              <a:t>Add curb and gutter</a:t>
            </a:r>
          </a:p>
          <a:p>
            <a:pPr marL="1085850" marR="0" lvl="2" indent="-171450">
              <a:buFont typeface="Arial" panose="020B0604020202020204" pitchFamily="34" charset="0"/>
              <a:buChar char="•"/>
            </a:pPr>
            <a:r>
              <a:rPr lang="en-US" altLang="en-US" dirty="0"/>
              <a:t>Install a piped system from Lucerne Street</a:t>
            </a:r>
          </a:p>
          <a:p>
            <a:pPr marL="1085850" marR="0" lvl="2" indent="-171450">
              <a:buFont typeface="Arial" panose="020B0604020202020204" pitchFamily="34" charset="0"/>
              <a:buChar char="•"/>
            </a:pPr>
            <a:r>
              <a:rPr lang="en-US" altLang="en-US" dirty="0"/>
              <a:t>Bypass the historic drainage pathway adjacent to the fire protection district building</a:t>
            </a:r>
          </a:p>
          <a:p>
            <a:pPr marL="1085850" marR="0" lvl="2" indent="-171450">
              <a:buFont typeface="Arial" panose="020B0604020202020204" pitchFamily="34" charset="0"/>
              <a:buChar char="•"/>
            </a:pPr>
            <a:r>
              <a:rPr lang="en-US" altLang="en-US" dirty="0"/>
              <a:t>Convey flow east along Summit Street into the Market Street system</a:t>
            </a:r>
          </a:p>
          <a:p>
            <a:pPr marL="1085850" marR="0" lvl="2" indent="-171450">
              <a:buFont typeface="Arial" panose="020B0604020202020204" pitchFamily="34" charset="0"/>
              <a:buChar char="•"/>
            </a:pPr>
            <a:r>
              <a:rPr lang="en-US" altLang="en-US" dirty="0"/>
              <a:t>Add valley pans at Summit Street and Market Street.</a:t>
            </a:r>
          </a:p>
          <a:p>
            <a:pPr marL="628650" marR="0" lvl="1" indent="-171450">
              <a:buFont typeface="Arial" panose="020B0604020202020204" pitchFamily="34" charset="0"/>
              <a:buChar char="•"/>
            </a:pPr>
            <a:r>
              <a:rPr lang="en-US" altLang="en-US" dirty="0"/>
              <a:t>Prioritize downstream improvements to increase capacity</a:t>
            </a:r>
          </a:p>
          <a:p>
            <a:pPr marL="628650" marR="0" lvl="1" indent="-171450">
              <a:buFont typeface="Arial" panose="020B0604020202020204" pitchFamily="34" charset="0"/>
              <a:buChar char="•"/>
            </a:pPr>
            <a:r>
              <a:rPr lang="en-US" altLang="en-US" dirty="0"/>
              <a:t>Budget - $1.8M</a:t>
            </a:r>
          </a:p>
          <a:p>
            <a:pPr marL="171450" marR="0" lvl="0" indent="-171450">
              <a:buFont typeface="Arial" panose="020B0604020202020204" pitchFamily="34" charset="0"/>
              <a:buChar char="•"/>
            </a:pPr>
            <a:endParaRPr lang="en-US" altLang="en-US" dirty="0"/>
          </a:p>
          <a:p>
            <a:pPr marL="171450" marR="0" lvl="0" indent="-171450">
              <a:buFont typeface="Arial" panose="020B0604020202020204" pitchFamily="34" charset="0"/>
              <a:buChar char="•"/>
            </a:pPr>
            <a:r>
              <a:rPr lang="en-US" altLang="en-US" b="1" u="sng" dirty="0"/>
              <a:t>South Pine and San Miguel</a:t>
            </a:r>
          </a:p>
          <a:p>
            <a:pPr marL="628650" marR="0" lvl="1" indent="-171450">
              <a:buFont typeface="Arial" panose="020B0604020202020204" pitchFamily="34" charset="0"/>
              <a:buChar char="•"/>
            </a:pPr>
            <a:r>
              <a:rPr lang="en-US" altLang="en-US" dirty="0"/>
              <a:t>Improvements:</a:t>
            </a:r>
          </a:p>
          <a:p>
            <a:pPr marL="1085850" marR="0" lvl="2" indent="-171450">
              <a:buFont typeface="Arial" panose="020B0604020202020204" pitchFamily="34" charset="0"/>
              <a:buChar char="•"/>
            </a:pPr>
            <a:r>
              <a:rPr lang="en-US" sz="1200" kern="1200" dirty="0">
                <a:solidFill>
                  <a:schemeClr val="tx1"/>
                </a:solidFill>
                <a:effectLst/>
                <a:latin typeface="+mn-lt"/>
                <a:ea typeface="+mn-ea"/>
                <a:cs typeface="+mn-cs"/>
              </a:rPr>
              <a:t>Add curb and gutter along South Pine Street and connecting portions of San Miguel Street</a:t>
            </a:r>
          </a:p>
          <a:p>
            <a:pPr marL="1085850" marR="0" lvl="2" indent="-171450">
              <a:buFont typeface="Arial" panose="020B0604020202020204" pitchFamily="34" charset="0"/>
              <a:buChar char="•"/>
            </a:pPr>
            <a:r>
              <a:rPr lang="en-US" sz="1200" kern="1200" dirty="0">
                <a:solidFill>
                  <a:schemeClr val="tx1"/>
                </a:solidFill>
                <a:effectLst/>
                <a:latin typeface="+mn-lt"/>
                <a:ea typeface="+mn-ea"/>
                <a:cs typeface="+mn-cs"/>
              </a:rPr>
              <a:t>Install inlet improvements at South Pine/San Miguel</a:t>
            </a:r>
          </a:p>
          <a:p>
            <a:pPr marL="1085850" marR="0" lvl="2" indent="-171450">
              <a:buFont typeface="Arial" panose="020B0604020202020204" pitchFamily="34" charset="0"/>
              <a:buChar char="•"/>
            </a:pPr>
            <a:r>
              <a:rPr lang="en-US" sz="1200" kern="1200" dirty="0">
                <a:solidFill>
                  <a:schemeClr val="tx1"/>
                </a:solidFill>
                <a:effectLst/>
                <a:latin typeface="+mn-lt"/>
                <a:ea typeface="+mn-ea"/>
                <a:cs typeface="+mn-cs"/>
              </a:rPr>
              <a:t>Pipe stormwater east from the proposed inlet</a:t>
            </a:r>
          </a:p>
          <a:p>
            <a:pPr marL="1085850" marR="0" lvl="2" indent="-171450">
              <a:buFont typeface="Arial" panose="020B0604020202020204" pitchFamily="34" charset="0"/>
              <a:buChar char="•"/>
            </a:pPr>
            <a:r>
              <a:rPr lang="en-US" sz="1200" kern="1200" dirty="0">
                <a:solidFill>
                  <a:schemeClr val="tx1"/>
                </a:solidFill>
                <a:effectLst/>
                <a:latin typeface="+mn-lt"/>
                <a:ea typeface="+mn-ea"/>
                <a:cs typeface="+mn-cs"/>
              </a:rPr>
              <a:t>Install a second inlet or junction structure to route flow north into the existing South Pine storm network. </a:t>
            </a:r>
          </a:p>
          <a:p>
            <a:pPr marL="1085850" marR="0" lvl="2" indent="-171450">
              <a:buFont typeface="Arial" panose="020B0604020202020204" pitchFamily="34" charset="0"/>
              <a:buChar char="•"/>
            </a:pPr>
            <a:r>
              <a:rPr lang="en-US" sz="1200" kern="1200" dirty="0">
                <a:solidFill>
                  <a:schemeClr val="tx1"/>
                </a:solidFill>
                <a:effectLst/>
                <a:latin typeface="+mn-lt"/>
                <a:ea typeface="+mn-ea"/>
                <a:cs typeface="+mn-cs"/>
              </a:rPr>
              <a:t>Includes riprap ditch improvements along Pinion adjacent to the library. </a:t>
            </a:r>
          </a:p>
          <a:p>
            <a:pPr marL="1085850" marR="0" lvl="2" indent="-171450">
              <a:buFont typeface="Arial" panose="020B0604020202020204" pitchFamily="34" charset="0"/>
              <a:buChar char="•"/>
            </a:pPr>
            <a:r>
              <a:rPr lang="en-US" sz="1200" kern="1200" dirty="0">
                <a:solidFill>
                  <a:schemeClr val="tx1"/>
                </a:solidFill>
                <a:effectLst/>
                <a:latin typeface="+mn-lt"/>
                <a:ea typeface="+mn-ea"/>
                <a:cs typeface="+mn-cs"/>
              </a:rPr>
              <a:t>Note: This budget includes all work to the south and east of INLET-003 on the south side of Grand Avenue at Cedar Street south to Paradox and Includes Improvements along South Pine (Paving, Curb and Gutter, and Inlets).</a:t>
            </a:r>
          </a:p>
          <a:p>
            <a:pPr marL="628650" marR="0" lvl="1" indent="-171450">
              <a:buFont typeface="Arial" panose="020B0604020202020204" pitchFamily="34" charset="0"/>
              <a:buChar char="•"/>
            </a:pPr>
            <a:r>
              <a:rPr lang="en-US" sz="1200" kern="1200" dirty="0">
                <a:solidFill>
                  <a:schemeClr val="tx1"/>
                </a:solidFill>
                <a:effectLst/>
                <a:latin typeface="+mn-lt"/>
                <a:ea typeface="+mn-ea"/>
                <a:cs typeface="+mn-cs"/>
              </a:rPr>
              <a:t>Prioritize downstream improvements/conveyance agreement</a:t>
            </a:r>
          </a:p>
          <a:p>
            <a:pPr marL="628650" marR="0" lvl="1" indent="-171450">
              <a:buFont typeface="Arial" panose="020B0604020202020204" pitchFamily="34" charset="0"/>
              <a:buChar char="•"/>
            </a:pPr>
            <a:r>
              <a:rPr lang="en-US" sz="1200" kern="1200" dirty="0">
                <a:solidFill>
                  <a:schemeClr val="tx1"/>
                </a:solidFill>
                <a:effectLst/>
                <a:latin typeface="+mn-lt"/>
                <a:ea typeface="+mn-ea"/>
                <a:cs typeface="+mn-cs"/>
              </a:rPr>
              <a:t>Budget - $1.2M</a:t>
            </a:r>
          </a:p>
          <a:p>
            <a:pPr marL="457200" marR="0" lvl="1" indent="0">
              <a:buFont typeface="Arial" panose="020B0604020202020204" pitchFamily="34" charset="0"/>
              <a:buNone/>
            </a:pPr>
            <a:endParaRPr lang="en-US" sz="1200" kern="1200" dirty="0">
              <a:solidFill>
                <a:schemeClr val="tx1"/>
              </a:solidFill>
              <a:effectLst/>
              <a:latin typeface="+mn-lt"/>
              <a:ea typeface="+mn-ea"/>
              <a:cs typeface="+mn-cs"/>
            </a:endParaRPr>
          </a:p>
          <a:p>
            <a:pPr marL="457200" marR="0" lvl="1" indent="0">
              <a:buFont typeface="Arial" panose="020B0604020202020204" pitchFamily="34" charset="0"/>
              <a:buNone/>
            </a:pPr>
            <a:r>
              <a:rPr lang="en-US" sz="1200" kern="1200" dirty="0">
                <a:solidFill>
                  <a:schemeClr val="tx1"/>
                </a:solidFill>
                <a:effectLst/>
                <a:latin typeface="+mn-lt"/>
                <a:ea typeface="+mn-ea"/>
                <a:cs typeface="+mn-cs"/>
              </a:rPr>
              <a:t>Key dependency for all projects:</a:t>
            </a:r>
          </a:p>
          <a:p>
            <a:pPr marL="457200" marR="0" lvl="1" indent="0">
              <a:buFont typeface="Arial" panose="020B0604020202020204" pitchFamily="34" charset="0"/>
              <a:buNone/>
            </a:pPr>
            <a:r>
              <a:rPr lang="en-US" sz="1200" kern="1200" dirty="0">
                <a:solidFill>
                  <a:schemeClr val="tx1"/>
                </a:solidFill>
                <a:effectLst/>
                <a:latin typeface="+mn-lt"/>
                <a:ea typeface="+mn-ea"/>
                <a:cs typeface="+mn-cs"/>
              </a:rPr>
              <a:t>Acceptance of flows by downstream property owner(s) (written agreement)</a:t>
            </a:r>
          </a:p>
          <a:p>
            <a:pPr marL="457200" marR="0" lvl="1" indent="0">
              <a:buFont typeface="Arial" panose="020B0604020202020204" pitchFamily="34" charset="0"/>
              <a:buNone/>
            </a:pPr>
            <a:r>
              <a:rPr lang="en-US" sz="1200" kern="1200" dirty="0">
                <a:solidFill>
                  <a:schemeClr val="tx1"/>
                </a:solidFill>
                <a:effectLst/>
                <a:latin typeface="+mn-lt"/>
                <a:ea typeface="+mn-ea"/>
                <a:cs typeface="+mn-cs"/>
              </a:rPr>
              <a:t>Complete final survey and engineering before advancing additional improvements</a:t>
            </a:r>
          </a:p>
          <a:p>
            <a:pPr marL="457200" marR="0" lvl="1" indent="0">
              <a:buFont typeface="Arial" panose="020B0604020202020204" pitchFamily="34" charset="0"/>
              <a:buNone/>
            </a:pPr>
            <a:endParaRPr lang="en-US" sz="1200" kern="1200" dirty="0">
              <a:solidFill>
                <a:schemeClr val="tx1"/>
              </a:solidFill>
              <a:effectLst/>
              <a:latin typeface="+mn-lt"/>
              <a:ea typeface="+mn-ea"/>
              <a:cs typeface="+mn-cs"/>
            </a:endParaRPr>
          </a:p>
          <a:p>
            <a:pPr marL="457200" marR="0" lvl="1" indent="0">
              <a:buFont typeface="Arial" panose="020B0604020202020204" pitchFamily="34" charset="0"/>
              <a:buNone/>
            </a:pPr>
            <a:endParaRPr lang="en-US" sz="1200" kern="1200" dirty="0">
              <a:solidFill>
                <a:schemeClr val="tx1"/>
              </a:solidFill>
              <a:effectLst/>
              <a:latin typeface="+mn-lt"/>
              <a:ea typeface="+mn-ea"/>
              <a:cs typeface="+mn-cs"/>
            </a:endParaRPr>
          </a:p>
          <a:p>
            <a:pPr marL="628650" marR="0" lvl="1" indent="-171450">
              <a:buFont typeface="Arial" panose="020B0604020202020204" pitchFamily="34" charset="0"/>
              <a:buChar char="•"/>
            </a:pPr>
            <a:endParaRPr lang="en-US" altLang="en-US" dirty="0"/>
          </a:p>
        </p:txBody>
      </p:sp>
      <p:sp>
        <p:nvSpPr>
          <p:cNvPr id="6148" name="Slide Number Placeholder 3">
            <a:extLst>
              <a:ext uri="{FF2B5EF4-FFF2-40B4-BE49-F238E27FC236}">
                <a16:creationId xmlns:a16="http://schemas.microsoft.com/office/drawing/2014/main" id="{FB7DBF21-3D7C-97AA-894C-03B6E0F6B1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06E7E-73A2-42BE-B92C-59FF3BAEE4E3}" type="slidenum">
              <a:rPr lang="en-US" altLang="en-US" smtClean="0"/>
              <a:pPr/>
              <a:t>5</a:t>
            </a:fld>
            <a:endParaRPr lang="en-US" altLang="en-US"/>
          </a:p>
        </p:txBody>
      </p:sp>
    </p:spTree>
    <p:extLst>
      <p:ext uri="{BB962C8B-B14F-4D97-AF65-F5344CB8AC3E}">
        <p14:creationId xmlns:p14="http://schemas.microsoft.com/office/powerpoint/2010/main" val="2300163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Anticipated budget in 2026 dollars. </a:t>
            </a:r>
          </a:p>
          <a:p>
            <a:pPr lvl="0" fontAlgn="t"/>
            <a:r>
              <a:rPr lang="en-US" dirty="0"/>
              <a:t>Costs include- Engineering and design services </a:t>
            </a:r>
            <a:br>
              <a:rPr lang="en-US" dirty="0"/>
            </a:br>
            <a:r>
              <a:rPr lang="en-US" sz="1200" b="1" i="0" kern="1200" dirty="0">
                <a:solidFill>
                  <a:schemeClr val="tx1"/>
                </a:solidFill>
                <a:effectLst/>
                <a:latin typeface="+mn-lt"/>
                <a:ea typeface="+mn-ea"/>
                <a:cs typeface="+mn-cs"/>
              </a:rPr>
              <a:t>$50,000 initial reactive maintenance</a:t>
            </a:r>
            <a:endParaRPr lang="en-US" sz="1200" b="0" i="0" kern="1200" dirty="0">
              <a:solidFill>
                <a:schemeClr val="tx1"/>
              </a:solidFill>
              <a:effectLst/>
              <a:latin typeface="+mn-lt"/>
              <a:ea typeface="+mn-ea"/>
              <a:cs typeface="+mn-cs"/>
            </a:endParaRPr>
          </a:p>
          <a:p>
            <a:pPr lvl="0" fontAlgn="t"/>
            <a:r>
              <a:rPr lang="en-US" sz="1200" b="1" i="0" kern="1200" dirty="0">
                <a:solidFill>
                  <a:schemeClr val="tx1"/>
                </a:solidFill>
                <a:effectLst/>
                <a:latin typeface="+mn-lt"/>
                <a:ea typeface="+mn-ea"/>
                <a:cs typeface="+mn-cs"/>
              </a:rPr>
              <a:t>$10,000 estimated annual preventive maintenance after the backlog is addressed</a:t>
            </a:r>
            <a:endParaRPr lang="en-US" sz="1200" b="0" i="0" kern="1200" dirty="0">
              <a:solidFill>
                <a:schemeClr val="tx1"/>
              </a:solidFill>
              <a:effectLst/>
              <a:latin typeface="+mn-lt"/>
              <a:ea typeface="+mn-ea"/>
              <a:cs typeface="+mn-cs"/>
            </a:endParaRPr>
          </a:p>
          <a:p>
            <a:pPr lvl="0" fontAlgn="t"/>
            <a:r>
              <a:rPr lang="en-US" sz="1200" b="1" i="0" kern="1200" dirty="0">
                <a:solidFill>
                  <a:schemeClr val="tx1"/>
                </a:solidFill>
                <a:effectLst/>
                <a:latin typeface="+mn-lt"/>
                <a:ea typeface="+mn-ea"/>
                <a:cs typeface="+mn-cs"/>
              </a:rPr>
              <a:t>$68,130 in separately identified low-cost replacements and maintenance, per Table 8-5</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CC3EA6EE-45F1-4ACB-9A66-4486B88F8C3B}" type="slidenum">
              <a:rPr lang="en-US" altLang="en-US" smtClean="0"/>
              <a:pPr>
                <a:defRPr/>
              </a:pPr>
              <a:t>6</a:t>
            </a:fld>
            <a:endParaRPr lang="en-US" altLang="en-US"/>
          </a:p>
        </p:txBody>
      </p:sp>
    </p:spTree>
    <p:extLst>
      <p:ext uri="{BB962C8B-B14F-4D97-AF65-F5344CB8AC3E}">
        <p14:creationId xmlns:p14="http://schemas.microsoft.com/office/powerpoint/2010/main" val="355490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Town of Norwood Master Drainage Plan</a:t>
            </a:r>
          </a:p>
          <a:p>
            <a:r>
              <a:rPr lang="en-US"/>
              <a:t>Proposed Presentation Outline</a:t>
            </a:r>
          </a:p>
          <a:p>
            <a:endParaRP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0199F-4644-733A-2390-757E18663EA9}"/>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D1551830-B162-4745-4BD2-084B6509B2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9F4AB97C-97B5-6FBE-7F50-806DA425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Which projects should be prioritized? </a:t>
            </a:r>
          </a:p>
          <a:p>
            <a:pPr eaLnBrk="1" hangingPunct="1">
              <a:spcBef>
                <a:spcPct val="0"/>
              </a:spcBef>
            </a:pPr>
            <a:r>
              <a:rPr lang="en-US" altLang="en-US" dirty="0"/>
              <a:t>What maintenance can the Town authorize now? </a:t>
            </a:r>
          </a:p>
          <a:p>
            <a:pPr eaLnBrk="1" hangingPunct="1">
              <a:spcBef>
                <a:spcPct val="0"/>
              </a:spcBef>
            </a:pPr>
            <a:r>
              <a:rPr lang="en-US" altLang="en-US" dirty="0"/>
              <a:t>What additional design or agreements are needed before construction?</a:t>
            </a:r>
          </a:p>
          <a:p>
            <a:pPr eaLnBrk="1" hangingPunct="1">
              <a:spcBef>
                <a:spcPct val="0"/>
              </a:spcBef>
            </a:pPr>
            <a:r>
              <a:rPr lang="en-US" altLang="en-US" dirty="0"/>
              <a:t>What does the preliminary timeline for funding options and implementation proposal look like? </a:t>
            </a:r>
          </a:p>
        </p:txBody>
      </p:sp>
      <p:sp>
        <p:nvSpPr>
          <p:cNvPr id="6148" name="Slide Number Placeholder 3">
            <a:extLst>
              <a:ext uri="{FF2B5EF4-FFF2-40B4-BE49-F238E27FC236}">
                <a16:creationId xmlns:a16="http://schemas.microsoft.com/office/drawing/2014/main" id="{021AB7C1-62FC-CE2F-F440-54DE0E43E99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E06E7E-73A2-42BE-B92C-59FF3BAEE4E3}" type="slidenum">
              <a:rPr lang="en-US" altLang="en-US" smtClean="0"/>
              <a:pPr/>
              <a:t>8</a:t>
            </a:fld>
            <a:endParaRPr lang="en-US" altLang="en-US"/>
          </a:p>
        </p:txBody>
      </p:sp>
    </p:spTree>
    <p:extLst>
      <p:ext uri="{BB962C8B-B14F-4D97-AF65-F5344CB8AC3E}">
        <p14:creationId xmlns:p14="http://schemas.microsoft.com/office/powerpoint/2010/main" val="977190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891292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3916363"/>
          </a:xfrm>
          <a:prstGeom prst="rect">
            <a:avLst/>
          </a:prstGeom>
        </p:spPr>
        <p:txBody>
          <a:bodyPr/>
          <a:lstStyle>
            <a:lvl1pPr>
              <a:defRPr>
                <a:solidFill>
                  <a:srgbClr val="22344A"/>
                </a:solidFill>
              </a:defRPr>
            </a:lvl1pPr>
            <a:lvl2pPr>
              <a:defRPr>
                <a:solidFill>
                  <a:srgbClr val="22344A"/>
                </a:solidFill>
              </a:defRPr>
            </a:lvl2pPr>
            <a:lvl3pPr>
              <a:defRPr>
                <a:solidFill>
                  <a:srgbClr val="22344A"/>
                </a:solidFill>
              </a:defRPr>
            </a:lvl3pPr>
            <a:lvl4pPr>
              <a:defRPr>
                <a:solidFill>
                  <a:srgbClr val="22344A"/>
                </a:solidFill>
              </a:defRPr>
            </a:lvl4pPr>
            <a:lvl5pPr>
              <a:defRPr>
                <a:solidFill>
                  <a:srgbClr val="2234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C50C032A-E542-48C4-18BC-D24CFC3BB640}"/>
              </a:ext>
            </a:extLst>
          </p:cNvPr>
          <p:cNvSpPr>
            <a:spLocks noGrp="1"/>
          </p:cNvSpPr>
          <p:nvPr>
            <p:ph type="title"/>
          </p:nvPr>
        </p:nvSpPr>
        <p:spPr>
          <a:xfrm>
            <a:off x="457200" y="228600"/>
            <a:ext cx="8229600" cy="715962"/>
          </a:xfrm>
          <a:prstGeom prst="rect">
            <a:avLst/>
          </a:prstGeom>
        </p:spPr>
        <p:txBody>
          <a:bodyPr/>
          <a:lstStyle>
            <a:lvl1pPr algn="l">
              <a:defRPr sz="4000">
                <a:solidFill>
                  <a:srgbClr val="0070C0"/>
                </a:solidFill>
              </a:defRPr>
            </a:lvl1pPr>
          </a:lstStyle>
          <a:p>
            <a:r>
              <a:rPr lang="en-US" dirty="0"/>
              <a:t>Click to edit Master title style</a:t>
            </a:r>
          </a:p>
        </p:txBody>
      </p:sp>
    </p:spTree>
    <p:extLst>
      <p:ext uri="{BB962C8B-B14F-4D97-AF65-F5344CB8AC3E}">
        <p14:creationId xmlns:p14="http://schemas.microsoft.com/office/powerpoint/2010/main" val="403530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
            <a:ext cx="7772400" cy="612775"/>
          </a:xfrm>
          <a:prstGeom prst="rect">
            <a:avLst/>
          </a:prstGeom>
        </p:spPr>
        <p:txBody>
          <a:bodyPr/>
          <a:lstStyle>
            <a:lvl1pPr algn="l">
              <a:defRPr sz="3200">
                <a:solidFill>
                  <a:srgbClr val="0070C0"/>
                </a:solidFill>
              </a:defRPr>
            </a:lvl1pPr>
          </a:lstStyle>
          <a:p>
            <a:r>
              <a:rPr lang="en-US" dirty="0"/>
              <a:t>Click to edit Master title style</a:t>
            </a:r>
          </a:p>
        </p:txBody>
      </p:sp>
      <p:sp>
        <p:nvSpPr>
          <p:cNvPr id="3" name="Subtitle 2"/>
          <p:cNvSpPr>
            <a:spLocks noGrp="1"/>
          </p:cNvSpPr>
          <p:nvPr>
            <p:ph type="subTitle" idx="1"/>
          </p:nvPr>
        </p:nvSpPr>
        <p:spPr>
          <a:xfrm>
            <a:off x="457200" y="1315528"/>
            <a:ext cx="6400800" cy="1752600"/>
          </a:xfrm>
          <a:prstGeom prst="rect">
            <a:avLst/>
          </a:prstGeom>
        </p:spPr>
        <p:txBody>
          <a:bodyPr/>
          <a:lstStyle>
            <a:lvl1pPr marL="0" indent="0" algn="ctr">
              <a:buNone/>
              <a:defRPr>
                <a:solidFill>
                  <a:srgbClr val="22344A"/>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440194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3916363"/>
          </a:xfrm>
          <a:prstGeom prst="rect">
            <a:avLst/>
          </a:prstGeom>
        </p:spPr>
        <p:txBody>
          <a:bodyPr/>
          <a:lstStyle>
            <a:lvl1pPr>
              <a:defRPr>
                <a:solidFill>
                  <a:srgbClr val="22344A"/>
                </a:solidFill>
              </a:defRPr>
            </a:lvl1pPr>
            <a:lvl2pPr>
              <a:defRPr>
                <a:solidFill>
                  <a:srgbClr val="22344A"/>
                </a:solidFill>
              </a:defRPr>
            </a:lvl2pPr>
            <a:lvl3pPr>
              <a:defRPr>
                <a:solidFill>
                  <a:srgbClr val="22344A"/>
                </a:solidFill>
              </a:defRPr>
            </a:lvl3pPr>
            <a:lvl4pPr>
              <a:defRPr>
                <a:solidFill>
                  <a:srgbClr val="22344A"/>
                </a:solidFill>
              </a:defRPr>
            </a:lvl4pPr>
            <a:lvl5pPr>
              <a:defRPr>
                <a:solidFill>
                  <a:srgbClr val="2234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C50C032A-E542-48C4-18BC-D24CFC3BB640}"/>
              </a:ext>
            </a:extLst>
          </p:cNvPr>
          <p:cNvSpPr>
            <a:spLocks noGrp="1"/>
          </p:cNvSpPr>
          <p:nvPr>
            <p:ph type="title"/>
          </p:nvPr>
        </p:nvSpPr>
        <p:spPr>
          <a:xfrm>
            <a:off x="457200" y="228600"/>
            <a:ext cx="8229600" cy="715962"/>
          </a:xfrm>
          <a:prstGeom prst="rect">
            <a:avLst/>
          </a:prstGeom>
        </p:spPr>
        <p:txBody>
          <a:bodyPr/>
          <a:lstStyle>
            <a:lvl1pPr algn="l">
              <a:defRPr sz="4000">
                <a:solidFill>
                  <a:srgbClr val="0070C0"/>
                </a:solidFill>
              </a:defRPr>
            </a:lvl1pPr>
          </a:lstStyle>
          <a:p>
            <a:r>
              <a:rPr lang="en-US" dirty="0"/>
              <a:t>Click to edit Master title style</a:t>
            </a:r>
          </a:p>
        </p:txBody>
      </p:sp>
    </p:spTree>
    <p:extLst>
      <p:ext uri="{BB962C8B-B14F-4D97-AF65-F5344CB8AC3E}">
        <p14:creationId xmlns:p14="http://schemas.microsoft.com/office/powerpoint/2010/main" val="309188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15962"/>
          </a:xfrm>
          <a:prstGeom prst="rect">
            <a:avLst/>
          </a:prstGeom>
        </p:spPr>
        <p:txBody>
          <a:bodyPr/>
          <a:lstStyle>
            <a:lvl1pPr>
              <a:defRPr sz="4000">
                <a:solidFill>
                  <a:srgbClr val="0070C0"/>
                </a:solidFill>
              </a:defRPr>
            </a:lvl1pPr>
          </a:lstStyle>
          <a:p>
            <a:r>
              <a:rPr lang="en-US" dirty="0"/>
              <a:t>Click to edit Master title style</a:t>
            </a:r>
          </a:p>
        </p:txBody>
      </p:sp>
      <p:sp>
        <p:nvSpPr>
          <p:cNvPr id="3" name="Content Placeholder 2"/>
          <p:cNvSpPr>
            <a:spLocks noGrp="1"/>
          </p:cNvSpPr>
          <p:nvPr>
            <p:ph sz="half" idx="1"/>
          </p:nvPr>
        </p:nvSpPr>
        <p:spPr>
          <a:xfrm>
            <a:off x="457200" y="1295400"/>
            <a:ext cx="4038600" cy="4068763"/>
          </a:xfrm>
          <a:prstGeom prst="rect">
            <a:avLst/>
          </a:prstGeom>
        </p:spPr>
        <p:txBody>
          <a:bodyPr/>
          <a:lstStyle>
            <a:lvl1pPr>
              <a:defRPr sz="2800">
                <a:solidFill>
                  <a:srgbClr val="22344A"/>
                </a:solidFill>
              </a:defRPr>
            </a:lvl1pPr>
            <a:lvl2pPr>
              <a:defRPr sz="2400">
                <a:solidFill>
                  <a:srgbClr val="22344A"/>
                </a:solidFill>
              </a:defRPr>
            </a:lvl2pPr>
            <a:lvl3pPr>
              <a:defRPr sz="2000">
                <a:solidFill>
                  <a:srgbClr val="22344A"/>
                </a:solidFill>
              </a:defRPr>
            </a:lvl3pPr>
            <a:lvl4pPr>
              <a:defRPr sz="1800">
                <a:solidFill>
                  <a:srgbClr val="22344A"/>
                </a:solidFill>
              </a:defRPr>
            </a:lvl4pPr>
            <a:lvl5pPr>
              <a:defRPr sz="1800">
                <a:solidFill>
                  <a:srgbClr val="22344A"/>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068763"/>
          </a:xfrm>
          <a:prstGeom prst="rect">
            <a:avLst/>
          </a:prstGeom>
        </p:spPr>
        <p:txBody>
          <a:bodyPr/>
          <a:lstStyle>
            <a:lvl1pPr>
              <a:defRPr sz="2800">
                <a:solidFill>
                  <a:srgbClr val="22344A"/>
                </a:solidFill>
              </a:defRPr>
            </a:lvl1pPr>
            <a:lvl2pPr>
              <a:defRPr sz="2400">
                <a:solidFill>
                  <a:srgbClr val="22344A"/>
                </a:solidFill>
              </a:defRPr>
            </a:lvl2pPr>
            <a:lvl3pPr>
              <a:defRPr sz="2000">
                <a:solidFill>
                  <a:srgbClr val="22344A"/>
                </a:solidFill>
              </a:defRPr>
            </a:lvl3pPr>
            <a:lvl4pPr>
              <a:defRPr sz="1800">
                <a:solidFill>
                  <a:srgbClr val="22344A"/>
                </a:solidFill>
              </a:defRPr>
            </a:lvl4pPr>
            <a:lvl5pPr>
              <a:defRPr sz="1800">
                <a:solidFill>
                  <a:srgbClr val="22344A"/>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9517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a:prstGeom prst="rect">
            <a:avLst/>
          </a:prstGeom>
        </p:spPr>
        <p:txBody>
          <a:bodyPr/>
          <a:lstStyle>
            <a:lvl1pPr>
              <a:defRPr sz="4000">
                <a:solidFill>
                  <a:srgbClr val="0070C0"/>
                </a:solidFill>
              </a:defRPr>
            </a:lvl1pPr>
          </a:lstStyle>
          <a:p>
            <a:r>
              <a:rPr lang="en-US" dirty="0"/>
              <a:t>Click to edit Master title style</a:t>
            </a:r>
          </a:p>
        </p:txBody>
      </p:sp>
    </p:spTree>
    <p:extLst>
      <p:ext uri="{BB962C8B-B14F-4D97-AF65-F5344CB8AC3E}">
        <p14:creationId xmlns:p14="http://schemas.microsoft.com/office/powerpoint/2010/main" val="20433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9472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Line 11">
            <a:extLst>
              <a:ext uri="{FF2B5EF4-FFF2-40B4-BE49-F238E27FC236}">
                <a16:creationId xmlns:a16="http://schemas.microsoft.com/office/drawing/2014/main" id="{C26F4BEA-99A2-20CC-8A4F-BD8481F1A222}"/>
              </a:ext>
            </a:extLst>
          </p:cNvPr>
          <p:cNvSpPr>
            <a:spLocks noChangeShapeType="1"/>
          </p:cNvSpPr>
          <p:nvPr userDrawn="1"/>
        </p:nvSpPr>
        <p:spPr bwMode="auto">
          <a:xfrm>
            <a:off x="0" y="6553200"/>
            <a:ext cx="9144000" cy="0"/>
          </a:xfrm>
          <a:prstGeom prst="line">
            <a:avLst/>
          </a:prstGeom>
          <a:noFill/>
          <a:ln w="6350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8" name="Text Box 16">
            <a:extLst>
              <a:ext uri="{FF2B5EF4-FFF2-40B4-BE49-F238E27FC236}">
                <a16:creationId xmlns:a16="http://schemas.microsoft.com/office/drawing/2014/main" id="{62F4B151-1182-6BD1-1D25-7C84272722FD}"/>
              </a:ext>
            </a:extLst>
          </p:cNvPr>
          <p:cNvSpPr txBox="1">
            <a:spLocks noChangeArrowheads="1"/>
          </p:cNvSpPr>
          <p:nvPr userDrawn="1"/>
        </p:nvSpPr>
        <p:spPr bwMode="auto">
          <a:xfrm>
            <a:off x="4021540" y="6324599"/>
            <a:ext cx="5029200" cy="76944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defRPr/>
            </a:pPr>
            <a:r>
              <a:rPr lang="en-US" altLang="en-US" sz="1100" b="1" dirty="0">
                <a:solidFill>
                  <a:srgbClr val="22344A"/>
                </a:solidFill>
                <a:latin typeface="Futura Bk" panose="020B0502020204020303" pitchFamily="34" charset="0"/>
              </a:rPr>
              <a:t>Town of Norwood MDP</a:t>
            </a:r>
          </a:p>
          <a:p>
            <a:pPr algn="r" eaLnBrk="1" hangingPunct="1">
              <a:spcBef>
                <a:spcPct val="50000"/>
              </a:spcBef>
              <a:defRPr/>
            </a:pPr>
            <a:r>
              <a:rPr lang="en-US" altLang="en-US" sz="1100" dirty="0">
                <a:solidFill>
                  <a:srgbClr val="22344A"/>
                </a:solidFill>
                <a:latin typeface="Futura Bk" panose="020B0502020204020303" pitchFamily="34" charset="0"/>
              </a:rPr>
              <a:t>October 14, 2026</a:t>
            </a:r>
          </a:p>
          <a:p>
            <a:pPr algn="r" eaLnBrk="1" hangingPunct="1">
              <a:spcBef>
                <a:spcPct val="50000"/>
              </a:spcBef>
              <a:defRPr/>
            </a:pPr>
            <a:endParaRPr lang="en-US" altLang="en-US" sz="1100" dirty="0">
              <a:solidFill>
                <a:srgbClr val="22344A"/>
              </a:solidFill>
              <a:latin typeface="Futura Bk" panose="020B0502020204020303" pitchFamily="34" charset="0"/>
            </a:endParaRPr>
          </a:p>
        </p:txBody>
      </p:sp>
      <p:pic>
        <p:nvPicPr>
          <p:cNvPr id="1030" name="Picture 2" descr="A blue text on a black background&#10;&#10;Description automatically generated">
            <a:extLst>
              <a:ext uri="{FF2B5EF4-FFF2-40B4-BE49-F238E27FC236}">
                <a16:creationId xmlns:a16="http://schemas.microsoft.com/office/drawing/2014/main" id="{A0B5AFE0-2E58-93F6-3DAA-B292F8AB11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52400" y="6288088"/>
            <a:ext cx="16970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FF65CA5F-8FC8-35E8-36A7-419DDFBCA6CB}"/>
              </a:ext>
            </a:extLst>
          </p:cNvPr>
          <p:cNvCxnSpPr>
            <a:cxnSpLocks/>
          </p:cNvCxnSpPr>
          <p:nvPr userDrawn="1"/>
        </p:nvCxnSpPr>
        <p:spPr>
          <a:xfrm>
            <a:off x="0" y="6235344"/>
            <a:ext cx="9144000" cy="0"/>
          </a:xfrm>
          <a:prstGeom prst="line">
            <a:avLst/>
          </a:prstGeom>
          <a:ln>
            <a:solidFill>
              <a:srgbClr val="E28C24"/>
            </a:solidFill>
          </a:ln>
        </p:spPr>
        <p:style>
          <a:lnRef idx="2">
            <a:schemeClr val="dk1"/>
          </a:lnRef>
          <a:fillRef idx="0">
            <a:schemeClr val="dk1"/>
          </a:fillRef>
          <a:effectRef idx="1">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2" r:id="rId1"/>
    <p:sldLayoutId id="2147483676"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Line 3">
            <a:extLst>
              <a:ext uri="{FF2B5EF4-FFF2-40B4-BE49-F238E27FC236}">
                <a16:creationId xmlns:a16="http://schemas.microsoft.com/office/drawing/2014/main" id="{6266DD43-4651-3060-8EFF-485849EDA404}"/>
              </a:ext>
            </a:extLst>
          </p:cNvPr>
          <p:cNvSpPr>
            <a:spLocks noChangeShapeType="1"/>
          </p:cNvSpPr>
          <p:nvPr userDrawn="1"/>
        </p:nvSpPr>
        <p:spPr bwMode="auto">
          <a:xfrm>
            <a:off x="0" y="6553200"/>
            <a:ext cx="9144000" cy="0"/>
          </a:xfrm>
          <a:prstGeom prst="line">
            <a:avLst/>
          </a:prstGeom>
          <a:noFill/>
          <a:ln w="635000">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5" name="Picture 1" descr="A blue text on a black background&#10;&#10;Description automatically generated">
            <a:extLst>
              <a:ext uri="{FF2B5EF4-FFF2-40B4-BE49-F238E27FC236}">
                <a16:creationId xmlns:a16="http://schemas.microsoft.com/office/drawing/2014/main" id="{DD2D4B64-3D95-5404-04AD-F9A104684CBB}"/>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52400" y="6288088"/>
            <a:ext cx="16970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16">
            <a:extLst>
              <a:ext uri="{FF2B5EF4-FFF2-40B4-BE49-F238E27FC236}">
                <a16:creationId xmlns:a16="http://schemas.microsoft.com/office/drawing/2014/main" id="{7F6718DD-AE8A-967E-81AD-5478080189D4}"/>
              </a:ext>
            </a:extLst>
          </p:cNvPr>
          <p:cNvSpPr txBox="1">
            <a:spLocks noChangeArrowheads="1"/>
          </p:cNvSpPr>
          <p:nvPr userDrawn="1"/>
        </p:nvSpPr>
        <p:spPr bwMode="auto">
          <a:xfrm>
            <a:off x="3962400" y="6324600"/>
            <a:ext cx="5029200" cy="76944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defRPr/>
            </a:pPr>
            <a:r>
              <a:rPr lang="en-US" altLang="en-US" sz="1100" b="1" dirty="0">
                <a:solidFill>
                  <a:srgbClr val="22344A"/>
                </a:solidFill>
                <a:latin typeface="Futura Bk" panose="020B0502020204020303" pitchFamily="34" charset="0"/>
              </a:rPr>
              <a:t>Town of Norwood MDP</a:t>
            </a:r>
          </a:p>
          <a:p>
            <a:pPr algn="r" eaLnBrk="1" hangingPunct="1">
              <a:spcBef>
                <a:spcPct val="50000"/>
              </a:spcBef>
              <a:defRPr/>
            </a:pPr>
            <a:r>
              <a:rPr lang="en-US" altLang="en-US" sz="1100" dirty="0">
                <a:solidFill>
                  <a:srgbClr val="22344A"/>
                </a:solidFill>
                <a:latin typeface="Futura Bk" panose="020B0502020204020303" pitchFamily="34" charset="0"/>
              </a:rPr>
              <a:t>October 14, 2026</a:t>
            </a:r>
          </a:p>
          <a:p>
            <a:pPr algn="r" eaLnBrk="1" hangingPunct="1">
              <a:spcBef>
                <a:spcPct val="50000"/>
              </a:spcBef>
              <a:defRPr/>
            </a:pPr>
            <a:endParaRPr lang="en-US" altLang="en-US" sz="1100" dirty="0">
              <a:solidFill>
                <a:srgbClr val="22344A"/>
              </a:solidFill>
              <a:latin typeface="Futura Bk" panose="020B0502020204020303" pitchFamily="34" charset="0"/>
            </a:endParaRPr>
          </a:p>
        </p:txBody>
      </p:sp>
      <p:cxnSp>
        <p:nvCxnSpPr>
          <p:cNvPr id="6" name="Straight Connector 5">
            <a:extLst>
              <a:ext uri="{FF2B5EF4-FFF2-40B4-BE49-F238E27FC236}">
                <a16:creationId xmlns:a16="http://schemas.microsoft.com/office/drawing/2014/main" id="{C8036888-8A4E-99C3-70E6-D88FB112243D}"/>
              </a:ext>
            </a:extLst>
          </p:cNvPr>
          <p:cNvCxnSpPr/>
          <p:nvPr userDrawn="1"/>
        </p:nvCxnSpPr>
        <p:spPr>
          <a:xfrm>
            <a:off x="566737" y="944562"/>
            <a:ext cx="8010525" cy="0"/>
          </a:xfrm>
          <a:prstGeom prst="line">
            <a:avLst/>
          </a:prstGeom>
          <a:ln>
            <a:solidFill>
              <a:srgbClr val="E28C24"/>
            </a:solidFill>
          </a:ln>
        </p:spPr>
        <p:style>
          <a:lnRef idx="2">
            <a:schemeClr val="dk1"/>
          </a:lnRef>
          <a:fillRef idx="0">
            <a:schemeClr val="dk1"/>
          </a:fillRef>
          <a:effectRef idx="1">
            <a:schemeClr val="dk1"/>
          </a:effectRef>
          <a:fontRef idx="minor">
            <a:schemeClr val="tx1"/>
          </a:fontRef>
        </p:style>
      </p:cxnSp>
      <p:cxnSp>
        <p:nvCxnSpPr>
          <p:cNvPr id="7" name="Straight Connector 6">
            <a:extLst>
              <a:ext uri="{FF2B5EF4-FFF2-40B4-BE49-F238E27FC236}">
                <a16:creationId xmlns:a16="http://schemas.microsoft.com/office/drawing/2014/main" id="{589B6435-182E-E73F-E3E8-B2910293B067}"/>
              </a:ext>
            </a:extLst>
          </p:cNvPr>
          <p:cNvCxnSpPr>
            <a:cxnSpLocks/>
          </p:cNvCxnSpPr>
          <p:nvPr userDrawn="1"/>
        </p:nvCxnSpPr>
        <p:spPr>
          <a:xfrm>
            <a:off x="0" y="6252286"/>
            <a:ext cx="9144000" cy="0"/>
          </a:xfrm>
          <a:prstGeom prst="line">
            <a:avLst/>
          </a:prstGeom>
          <a:ln>
            <a:solidFill>
              <a:srgbClr val="E28C24"/>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98834630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8" r:id="rId3"/>
    <p:sldLayoutId id="2147483670" r:id="rId4"/>
    <p:sldLayoutId id="2147483671" r:id="rId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52EAB-64A6-1AE7-9B30-6AC5B1886D9F}"/>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E14A14B-2209-A33A-3348-3C0D9C0D92EA}"/>
              </a:ext>
            </a:extLst>
          </p:cNvPr>
          <p:cNvPicPr>
            <a:picLocks noChangeAspect="1"/>
          </p:cNvPicPr>
          <p:nvPr/>
        </p:nvPicPr>
        <p:blipFill>
          <a:blip r:embed="rId3">
            <a:extLst>
              <a:ext uri="{28A0092B-C50C-407E-A947-70E740481C1C}">
                <a14:useLocalDpi xmlns:a14="http://schemas.microsoft.com/office/drawing/2010/main" val="0"/>
              </a:ext>
            </a:extLst>
          </a:blip>
          <a:srcRect l="17113" r="17113"/>
          <a:stretch/>
        </p:blipFill>
        <p:spPr>
          <a:xfrm>
            <a:off x="12334" y="0"/>
            <a:ext cx="9141714" cy="6238875"/>
          </a:xfrm>
          <a:prstGeom prst="rect">
            <a:avLst/>
          </a:prstGeom>
        </p:spPr>
      </p:pic>
      <p:sp>
        <p:nvSpPr>
          <p:cNvPr id="11" name="Rectangle 10">
            <a:extLst>
              <a:ext uri="{FF2B5EF4-FFF2-40B4-BE49-F238E27FC236}">
                <a16:creationId xmlns:a16="http://schemas.microsoft.com/office/drawing/2014/main" id="{39AAF30E-AFA3-85A9-A632-F0F1B05F59FB}"/>
              </a:ext>
            </a:extLst>
          </p:cNvPr>
          <p:cNvSpPr/>
          <p:nvPr/>
        </p:nvSpPr>
        <p:spPr>
          <a:xfrm>
            <a:off x="1778000" y="3886199"/>
            <a:ext cx="7363714" cy="2352675"/>
          </a:xfrm>
          <a:prstGeom prst="rect">
            <a:avLst/>
          </a:prstGeom>
          <a:solidFill>
            <a:schemeClr val="tx2">
              <a:lumMod val="85000"/>
              <a:alpha val="89804"/>
            </a:schemeClr>
          </a:solidFill>
          <a:ln>
            <a:solidFill>
              <a:schemeClr val="tx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 name="Text Box 5">
            <a:extLst>
              <a:ext uri="{FF2B5EF4-FFF2-40B4-BE49-F238E27FC236}">
                <a16:creationId xmlns:a16="http://schemas.microsoft.com/office/drawing/2014/main" id="{C50C04CB-0376-B4F4-2941-3778594B2025}"/>
              </a:ext>
            </a:extLst>
          </p:cNvPr>
          <p:cNvSpPr txBox="1">
            <a:spLocks noChangeArrowheads="1"/>
          </p:cNvSpPr>
          <p:nvPr/>
        </p:nvSpPr>
        <p:spPr bwMode="auto">
          <a:xfrm>
            <a:off x="1930401" y="4017330"/>
            <a:ext cx="4731656" cy="105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ormAutofit lnSpcReduction="10000"/>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dirty="0">
                <a:solidFill>
                  <a:srgbClr val="0070C0"/>
                </a:solidFill>
                <a:latin typeface="Futura Bk"/>
              </a:rPr>
              <a:t>Town of Norwood </a:t>
            </a:r>
            <a:br>
              <a:rPr lang="en-US" altLang="en-US" sz="3200" dirty="0">
                <a:solidFill>
                  <a:srgbClr val="0070C0"/>
                </a:solidFill>
                <a:latin typeface="Futura Bk"/>
              </a:rPr>
            </a:br>
            <a:r>
              <a:rPr lang="en-US" altLang="en-US" sz="3200" dirty="0">
                <a:solidFill>
                  <a:srgbClr val="0070C0"/>
                </a:solidFill>
                <a:latin typeface="Futura Bk"/>
              </a:rPr>
              <a:t>Master Drainage Plan</a:t>
            </a:r>
            <a:endParaRPr lang="en-US" altLang="en-US" sz="3200" dirty="0">
              <a:solidFill>
                <a:srgbClr val="0070C0"/>
              </a:solidFill>
              <a:latin typeface="Futura Bk" panose="020B0502020204020303" pitchFamily="34" charset="0"/>
            </a:endParaRPr>
          </a:p>
        </p:txBody>
      </p:sp>
      <p:sp>
        <p:nvSpPr>
          <p:cNvPr id="5124" name="Text Box 6">
            <a:extLst>
              <a:ext uri="{FF2B5EF4-FFF2-40B4-BE49-F238E27FC236}">
                <a16:creationId xmlns:a16="http://schemas.microsoft.com/office/drawing/2014/main" id="{30C5753D-F505-84C7-DE9A-2F979A5E310E}"/>
              </a:ext>
            </a:extLst>
          </p:cNvPr>
          <p:cNvSpPr txBox="1">
            <a:spLocks noChangeArrowheads="1"/>
          </p:cNvSpPr>
          <p:nvPr/>
        </p:nvSpPr>
        <p:spPr bwMode="auto">
          <a:xfrm>
            <a:off x="1775714" y="5098562"/>
            <a:ext cx="5272787" cy="11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Bef>
                <a:spcPct val="50000"/>
              </a:spcBef>
            </a:pPr>
            <a:r>
              <a:rPr lang="en-US" altLang="en-US" sz="2000" i="1" dirty="0">
                <a:solidFill>
                  <a:srgbClr val="22344A"/>
                </a:solidFill>
                <a:latin typeface="Futura Bk" panose="020B0502020204020303" pitchFamily="34" charset="0"/>
              </a:rPr>
              <a:t>$4.3M in Prioritized Drainage Improvements</a:t>
            </a:r>
          </a:p>
          <a:p>
            <a:pPr eaLnBrk="1" hangingPunct="1">
              <a:lnSpc>
                <a:spcPct val="150000"/>
              </a:lnSpc>
              <a:spcBef>
                <a:spcPct val="50000"/>
              </a:spcBef>
            </a:pPr>
            <a:r>
              <a:rPr lang="en-US" altLang="en-US" sz="2000" dirty="0">
                <a:solidFill>
                  <a:srgbClr val="22344A"/>
                </a:solidFill>
                <a:latin typeface="Futura Bk" panose="020B0502020204020303" pitchFamily="34" charset="0"/>
              </a:rPr>
              <a:t>David Rothwell – Presenter</a:t>
            </a:r>
          </a:p>
        </p:txBody>
      </p:sp>
      <p:pic>
        <p:nvPicPr>
          <p:cNvPr id="3" name="Picture 2">
            <a:extLst>
              <a:ext uri="{FF2B5EF4-FFF2-40B4-BE49-F238E27FC236}">
                <a16:creationId xmlns:a16="http://schemas.microsoft.com/office/drawing/2014/main" id="{BFD3B6C1-1C38-3683-A9ED-23D6F265B927}"/>
              </a:ext>
            </a:extLst>
          </p:cNvPr>
          <p:cNvPicPr>
            <a:picLocks noChangeAspect="1"/>
          </p:cNvPicPr>
          <p:nvPr/>
        </p:nvPicPr>
        <p:blipFill>
          <a:blip r:embed="rId4"/>
          <a:stretch>
            <a:fillRect/>
          </a:stretch>
        </p:blipFill>
        <p:spPr>
          <a:xfrm>
            <a:off x="7048501" y="3861558"/>
            <a:ext cx="2170241" cy="1939484"/>
          </a:xfrm>
          <a:prstGeom prst="rect">
            <a:avLst/>
          </a:prstGeom>
        </p:spPr>
      </p:pic>
    </p:spTree>
    <p:extLst>
      <p:ext uri="{BB962C8B-B14F-4D97-AF65-F5344CB8AC3E}">
        <p14:creationId xmlns:p14="http://schemas.microsoft.com/office/powerpoint/2010/main" val="269560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6B50-C8BD-EFB1-671B-C5F3B8D97AF1}"/>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70CD77A-0C75-504F-B790-64094CE66933}"/>
              </a:ext>
            </a:extLst>
          </p:cNvPr>
          <p:cNvPicPr>
            <a:picLocks noChangeAspect="1"/>
          </p:cNvPicPr>
          <p:nvPr/>
        </p:nvPicPr>
        <p:blipFill>
          <a:blip r:embed="rId3">
            <a:extLst>
              <a:ext uri="{28A0092B-C50C-407E-A947-70E740481C1C}">
                <a14:useLocalDpi xmlns:a14="http://schemas.microsoft.com/office/drawing/2010/main" val="0"/>
              </a:ext>
            </a:extLst>
          </a:blip>
          <a:srcRect l="1063" r="1063"/>
          <a:stretch/>
        </p:blipFill>
        <p:spPr>
          <a:xfrm>
            <a:off x="0" y="0"/>
            <a:ext cx="9141714" cy="6238875"/>
          </a:xfrm>
          <a:prstGeom prst="rect">
            <a:avLst/>
          </a:prstGeom>
        </p:spPr>
      </p:pic>
      <p:sp>
        <p:nvSpPr>
          <p:cNvPr id="11" name="Rectangle 10">
            <a:extLst>
              <a:ext uri="{FF2B5EF4-FFF2-40B4-BE49-F238E27FC236}">
                <a16:creationId xmlns:a16="http://schemas.microsoft.com/office/drawing/2014/main" id="{7C759855-3C19-F7F3-4A84-0381D773BA46}"/>
              </a:ext>
            </a:extLst>
          </p:cNvPr>
          <p:cNvSpPr/>
          <p:nvPr/>
        </p:nvSpPr>
        <p:spPr>
          <a:xfrm>
            <a:off x="4441372" y="1205802"/>
            <a:ext cx="4569714" cy="4666454"/>
          </a:xfrm>
          <a:prstGeom prst="rect">
            <a:avLst/>
          </a:prstGeom>
          <a:solidFill>
            <a:schemeClr val="tx2">
              <a:lumMod val="85000"/>
              <a:alpha val="89804"/>
            </a:schemeClr>
          </a:solidFill>
          <a:ln>
            <a:solidFill>
              <a:schemeClr val="tx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 name="Text Box 5">
            <a:extLst>
              <a:ext uri="{FF2B5EF4-FFF2-40B4-BE49-F238E27FC236}">
                <a16:creationId xmlns:a16="http://schemas.microsoft.com/office/drawing/2014/main" id="{4C1E9DC5-ACA8-EFBC-8101-2D72D1E8EC4E}"/>
              </a:ext>
            </a:extLst>
          </p:cNvPr>
          <p:cNvSpPr txBox="1">
            <a:spLocks noChangeArrowheads="1"/>
          </p:cNvSpPr>
          <p:nvPr/>
        </p:nvSpPr>
        <p:spPr bwMode="auto">
          <a:xfrm>
            <a:off x="4441372" y="1331832"/>
            <a:ext cx="47026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dirty="0">
                <a:solidFill>
                  <a:srgbClr val="0070C0"/>
                </a:solidFill>
                <a:latin typeface="Futura Bk"/>
              </a:rPr>
              <a:t>Master Drainage Plan Goals</a:t>
            </a:r>
            <a:endParaRPr lang="en-US" altLang="en-US" sz="2400" dirty="0">
              <a:solidFill>
                <a:srgbClr val="0070C0"/>
              </a:solidFill>
              <a:latin typeface="Futura Bk" panose="020B0502020204020303" pitchFamily="34" charset="0"/>
            </a:endParaRPr>
          </a:p>
        </p:txBody>
      </p:sp>
      <p:sp>
        <p:nvSpPr>
          <p:cNvPr id="90" name="Body Text"/>
          <p:cNvSpPr txBox="1"/>
          <p:nvPr/>
        </p:nvSpPr>
        <p:spPr>
          <a:xfrm>
            <a:off x="4441372" y="1919527"/>
            <a:ext cx="4481564" cy="3848227"/>
          </a:xfrm>
          <a:prstGeom prst="rect">
            <a:avLst/>
          </a:prstGeom>
          <a:noFill/>
        </p:spPr>
        <p:txBody>
          <a:bodyPr wrap="square" lIns="91440" tIns="45720" rIns="91440" bIns="45720" anchor="t">
            <a:normAutofit lnSpcReduction="10000"/>
          </a:bodyPr>
          <a:lstStyle/>
          <a:p>
            <a:pPr marL="171450" indent="-171450">
              <a:lnSpc>
                <a:spcPct val="150000"/>
              </a:lnSpc>
              <a:spcAft>
                <a:spcPts val="600"/>
              </a:spcAft>
              <a:buChar char="•"/>
            </a:pPr>
            <a:r>
              <a:rPr lang="en-US" sz="1300" dirty="0">
                <a:solidFill>
                  <a:srgbClr val="1F3864"/>
                </a:solidFill>
                <a:latin typeface="Arial"/>
              </a:rPr>
              <a:t>Inventories the Town's ditches, culverts, and storm pipe</a:t>
            </a:r>
          </a:p>
          <a:p>
            <a:pPr marL="171450" indent="-171450">
              <a:lnSpc>
                <a:spcPct val="150000"/>
              </a:lnSpc>
              <a:spcAft>
                <a:spcPts val="600"/>
              </a:spcAft>
              <a:buChar char="•"/>
            </a:pPr>
            <a:r>
              <a:rPr lang="en-US" sz="1300" dirty="0">
                <a:solidFill>
                  <a:srgbClr val="1F3864"/>
                </a:solidFill>
                <a:latin typeface="Arial"/>
              </a:rPr>
              <a:t>Evaluates capacity against design storm flows</a:t>
            </a:r>
          </a:p>
          <a:p>
            <a:pPr marL="171450" indent="-171450">
              <a:lnSpc>
                <a:spcPct val="150000"/>
              </a:lnSpc>
              <a:spcAft>
                <a:spcPts val="600"/>
              </a:spcAft>
              <a:buChar char="•"/>
            </a:pPr>
            <a:r>
              <a:rPr lang="en-US" sz="1300" dirty="0">
                <a:solidFill>
                  <a:srgbClr val="1F3864"/>
                </a:solidFill>
                <a:latin typeface="Arial"/>
              </a:rPr>
              <a:t>Documents where flooding occurs and why</a:t>
            </a:r>
          </a:p>
          <a:p>
            <a:pPr marL="171450" indent="-171450">
              <a:lnSpc>
                <a:spcPct val="150000"/>
              </a:lnSpc>
              <a:spcAft>
                <a:spcPts val="600"/>
              </a:spcAft>
              <a:buChar char="•"/>
            </a:pPr>
            <a:r>
              <a:rPr lang="en-US" sz="1300" dirty="0">
                <a:solidFill>
                  <a:srgbClr val="1F3864"/>
                </a:solidFill>
                <a:latin typeface="Arial"/>
              </a:rPr>
              <a:t>Develops improvements with planning-level costs</a:t>
            </a:r>
          </a:p>
          <a:p>
            <a:pPr marL="171450" indent="-171450">
              <a:lnSpc>
                <a:spcPct val="150000"/>
              </a:lnSpc>
              <a:spcAft>
                <a:spcPts val="600"/>
              </a:spcAft>
              <a:buChar char="•"/>
            </a:pPr>
            <a:r>
              <a:rPr lang="en-US" sz="1300" dirty="0">
                <a:solidFill>
                  <a:srgbClr val="1F3864"/>
                </a:solidFill>
                <a:latin typeface="Arial"/>
              </a:rPr>
              <a:t>Ranks projects so downstream capacity comes first</a:t>
            </a:r>
          </a:p>
          <a:p>
            <a:pPr marL="171450" indent="-171450">
              <a:lnSpc>
                <a:spcPct val="150000"/>
              </a:lnSpc>
              <a:spcAft>
                <a:spcPts val="600"/>
              </a:spcAft>
              <a:buChar char="•"/>
            </a:pPr>
            <a:r>
              <a:rPr lang="en-US" sz="1300" dirty="0">
                <a:solidFill>
                  <a:srgbClr val="1F3864"/>
                </a:solidFill>
                <a:latin typeface="Arial"/>
              </a:rPr>
              <a:t>Identifies low-cost maintenance for the near term</a:t>
            </a:r>
          </a:p>
          <a:p>
            <a:pPr marL="171450" indent="-171450">
              <a:lnSpc>
                <a:spcPct val="150000"/>
              </a:lnSpc>
              <a:spcAft>
                <a:spcPts val="600"/>
              </a:spcAft>
              <a:buChar char="•"/>
            </a:pPr>
            <a:r>
              <a:rPr lang="en-US" sz="1300" dirty="0">
                <a:solidFill>
                  <a:srgbClr val="1F3864"/>
                </a:solidFill>
                <a:latin typeface="Arial"/>
              </a:rPr>
              <a:t>Addresses co-mingled irrigation and stormwater</a:t>
            </a:r>
          </a:p>
          <a:p>
            <a:pPr marL="171450" indent="-171450">
              <a:lnSpc>
                <a:spcPct val="150000"/>
              </a:lnSpc>
              <a:spcAft>
                <a:spcPts val="600"/>
              </a:spcAft>
              <a:buChar char="•"/>
            </a:pPr>
            <a:r>
              <a:rPr lang="en-US" sz="1300" dirty="0">
                <a:solidFill>
                  <a:srgbClr val="1F3864"/>
                </a:solidFill>
                <a:latin typeface="Arial"/>
              </a:rPr>
              <a:t>Develops new drainage standards for Town</a:t>
            </a:r>
          </a:p>
          <a:p>
            <a:pPr marL="171450" indent="-171450">
              <a:lnSpc>
                <a:spcPct val="150000"/>
              </a:lnSpc>
              <a:spcAft>
                <a:spcPts val="600"/>
              </a:spcAft>
              <a:buChar char="•"/>
            </a:pPr>
            <a:r>
              <a:rPr lang="en-US" sz="1300" dirty="0">
                <a:solidFill>
                  <a:srgbClr val="1F3864"/>
                </a:solidFill>
                <a:latin typeface="Arial"/>
              </a:rPr>
              <a:t>Provides the key information grant programs require</a:t>
            </a:r>
          </a:p>
          <a:p>
            <a:pPr marL="171450" indent="-171450">
              <a:lnSpc>
                <a:spcPct val="150000"/>
              </a:lnSpc>
              <a:spcAft>
                <a:spcPts val="600"/>
              </a:spcAft>
              <a:buFontTx/>
              <a:buChar char="•"/>
            </a:pPr>
            <a:r>
              <a:rPr lang="en-US" sz="1300" dirty="0">
                <a:solidFill>
                  <a:srgbClr val="1F3864"/>
                </a:solidFill>
                <a:latin typeface="Arial"/>
              </a:rPr>
              <a:t>Supports planning and prioritization – Individual projects still need surveyed, utility coordination, and final design</a:t>
            </a:r>
          </a:p>
        </p:txBody>
      </p:sp>
    </p:spTree>
    <p:extLst>
      <p:ext uri="{BB962C8B-B14F-4D97-AF65-F5344CB8AC3E}">
        <p14:creationId xmlns:p14="http://schemas.microsoft.com/office/powerpoint/2010/main" val="1443552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2A423-F3E4-DADB-109B-4352A85B1B95}"/>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A95A44E-E9F9-FFB9-1CF3-D70671DCF8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2041"/>
            <a:ext cx="6072714" cy="5135713"/>
          </a:xfrm>
          <a:prstGeom prst="rect">
            <a:avLst/>
          </a:prstGeom>
        </p:spPr>
      </p:pic>
      <p:sp>
        <p:nvSpPr>
          <p:cNvPr id="5123" name="Text Box 5">
            <a:extLst>
              <a:ext uri="{FF2B5EF4-FFF2-40B4-BE49-F238E27FC236}">
                <a16:creationId xmlns:a16="http://schemas.microsoft.com/office/drawing/2014/main" id="{8693DD85-B7E9-867E-1AD0-5AE0B0CCBA6A}"/>
              </a:ext>
            </a:extLst>
          </p:cNvPr>
          <p:cNvSpPr txBox="1">
            <a:spLocks noChangeArrowheads="1"/>
          </p:cNvSpPr>
          <p:nvPr/>
        </p:nvSpPr>
        <p:spPr bwMode="auto">
          <a:xfrm>
            <a:off x="228600" y="137160"/>
            <a:ext cx="5943600" cy="5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dirty="0">
                <a:solidFill>
                  <a:srgbClr val="0070C0"/>
                </a:solidFill>
                <a:latin typeface="Futura Bk"/>
              </a:rPr>
              <a:t>Historic Problem Areas</a:t>
            </a:r>
            <a:endParaRPr lang="en-US" altLang="en-US" sz="3200" dirty="0">
              <a:solidFill>
                <a:srgbClr val="0070C0"/>
              </a:solidFill>
              <a:latin typeface="Futura Bk" panose="020B0502020204020303" pitchFamily="34" charset="0"/>
            </a:endParaRPr>
          </a:p>
        </p:txBody>
      </p:sp>
      <p:sp>
        <p:nvSpPr>
          <p:cNvPr id="91" name="Problem Area Legend"/>
          <p:cNvSpPr txBox="1"/>
          <p:nvPr/>
        </p:nvSpPr>
        <p:spPr>
          <a:xfrm>
            <a:off x="6072714" y="777240"/>
            <a:ext cx="3191866" cy="5303520"/>
          </a:xfrm>
          <a:prstGeom prst="rect">
            <a:avLst/>
          </a:prstGeom>
          <a:noFill/>
        </p:spPr>
        <p:txBody>
          <a:bodyPr wrap="square" lIns="91440" tIns="45720" rIns="91440" bIns="45720" anchor="t">
            <a:normAutofit/>
          </a:bodyPr>
          <a:lstStyle/>
          <a:p>
            <a:pPr>
              <a:lnSpc>
                <a:spcPct val="150000"/>
              </a:lnSpc>
            </a:pPr>
            <a:r>
              <a:rPr lang="en-US" sz="1000" dirty="0">
                <a:solidFill>
                  <a:srgbClr val="1F3864"/>
                </a:solidFill>
                <a:latin typeface="Arial"/>
              </a:rPr>
              <a:t>1. Pine &amp; San Miguel — flooding at homes</a:t>
            </a:r>
          </a:p>
          <a:p>
            <a:pPr>
              <a:lnSpc>
                <a:spcPct val="150000"/>
              </a:lnSpc>
            </a:pPr>
            <a:r>
              <a:rPr lang="en-US" sz="1000" dirty="0">
                <a:solidFill>
                  <a:srgbClr val="1F3864"/>
                </a:solidFill>
                <a:latin typeface="Arial"/>
              </a:rPr>
              <a:t>2. Aspen &amp; CO Z42 — inlet misses runoff</a:t>
            </a:r>
          </a:p>
          <a:p>
            <a:pPr>
              <a:lnSpc>
                <a:spcPct val="150000"/>
              </a:lnSpc>
            </a:pPr>
            <a:r>
              <a:rPr lang="en-US" sz="1000" dirty="0">
                <a:solidFill>
                  <a:srgbClr val="1F3864"/>
                </a:solidFill>
                <a:latin typeface="Arial"/>
              </a:rPr>
              <a:t>3. Summit, Cedar to Spruce — 6-in. culvert</a:t>
            </a:r>
          </a:p>
          <a:p>
            <a:pPr>
              <a:lnSpc>
                <a:spcPct val="150000"/>
              </a:lnSpc>
            </a:pPr>
            <a:r>
              <a:rPr lang="en-US" sz="1000" dirty="0">
                <a:solidFill>
                  <a:srgbClr val="1F3864"/>
                </a:solidFill>
                <a:latin typeface="Arial"/>
              </a:rPr>
              <a:t>4. Summit, Market to Lucerne — floods by Fire Dept.</a:t>
            </a:r>
          </a:p>
          <a:p>
            <a:pPr>
              <a:lnSpc>
                <a:spcPct val="150000"/>
              </a:lnSpc>
            </a:pPr>
            <a:r>
              <a:rPr lang="en-US" sz="1000" dirty="0">
                <a:solidFill>
                  <a:srgbClr val="1F3864"/>
                </a:solidFill>
                <a:latin typeface="Arial"/>
              </a:rPr>
              <a:t>5. Summit &amp; Market — intersection ponding</a:t>
            </a:r>
          </a:p>
          <a:p>
            <a:pPr>
              <a:lnSpc>
                <a:spcPct val="150000"/>
              </a:lnSpc>
            </a:pPr>
            <a:r>
              <a:rPr lang="en-US" sz="1000" dirty="0">
                <a:solidFill>
                  <a:srgbClr val="1F3864"/>
                </a:solidFill>
                <a:latin typeface="Arial"/>
              </a:rPr>
              <a:t>6. Cedar N of Grand — pipe bottleneck, backup</a:t>
            </a:r>
          </a:p>
          <a:p>
            <a:pPr>
              <a:lnSpc>
                <a:spcPct val="150000"/>
              </a:lnSpc>
            </a:pPr>
            <a:r>
              <a:rPr lang="en-US" sz="1000" dirty="0">
                <a:solidFill>
                  <a:srgbClr val="1F3864"/>
                </a:solidFill>
                <a:latin typeface="Arial"/>
              </a:rPr>
              <a:t>7. Homestead basin — outlet control undersized</a:t>
            </a:r>
          </a:p>
          <a:p>
            <a:pPr>
              <a:lnSpc>
                <a:spcPct val="150000"/>
              </a:lnSpc>
            </a:pPr>
            <a:r>
              <a:rPr lang="en-US" sz="1000" dirty="0">
                <a:solidFill>
                  <a:srgbClr val="1F3864"/>
                </a:solidFill>
                <a:latin typeface="Arial"/>
              </a:rPr>
              <a:t>8. Detention basins — no hardened spillways</a:t>
            </a:r>
          </a:p>
          <a:p>
            <a:pPr>
              <a:lnSpc>
                <a:spcPct val="150000"/>
              </a:lnSpc>
            </a:pPr>
            <a:r>
              <a:rPr lang="en-US" sz="1000" dirty="0">
                <a:solidFill>
                  <a:srgbClr val="1F3864"/>
                </a:solidFill>
                <a:latin typeface="Arial"/>
              </a:rPr>
              <a:t>9. Pinion at San Miguel/Kiwi — ditch ponding</a:t>
            </a:r>
          </a:p>
          <a:p>
            <a:pPr>
              <a:lnSpc>
                <a:spcPct val="150000"/>
              </a:lnSpc>
            </a:pPr>
            <a:r>
              <a:rPr lang="en-US" sz="1000" dirty="0">
                <a:solidFill>
                  <a:srgbClr val="1F3864"/>
                </a:solidFill>
                <a:latin typeface="Arial"/>
              </a:rPr>
              <a:t>10. San Miguel &amp; Spruce — culvert backup</a:t>
            </a:r>
          </a:p>
          <a:p>
            <a:pPr>
              <a:lnSpc>
                <a:spcPct val="150000"/>
              </a:lnSpc>
            </a:pPr>
            <a:r>
              <a:rPr lang="en-US" sz="1000" dirty="0">
                <a:solidFill>
                  <a:srgbClr val="1F3864"/>
                </a:solidFill>
                <a:latin typeface="Arial"/>
              </a:rPr>
              <a:t>11. Naturita &amp; Spruce — culvert backup</a:t>
            </a:r>
            <a:br>
              <a:rPr lang="en-US" sz="1000" dirty="0">
                <a:solidFill>
                  <a:srgbClr val="1F3864"/>
                </a:solidFill>
                <a:latin typeface="Arial"/>
              </a:rPr>
            </a:br>
            <a:endParaRPr lang="en-US" sz="1000" dirty="0">
              <a:solidFill>
                <a:srgbClr val="1F3864"/>
              </a:solidFill>
              <a:latin typeface="Arial"/>
            </a:endParaRPr>
          </a:p>
          <a:p>
            <a:r>
              <a:rPr lang="en-US" sz="1000" b="1" dirty="0">
                <a:solidFill>
                  <a:srgbClr val="C00000"/>
                </a:solidFill>
                <a:latin typeface="Arial"/>
              </a:rPr>
              <a:t>Town-wide: irrigation and stormwater co-mingled and ditch improvements</a:t>
            </a:r>
          </a:p>
        </p:txBody>
      </p:sp>
    </p:spTree>
    <p:extLst>
      <p:ext uri="{BB962C8B-B14F-4D97-AF65-F5344CB8AC3E}">
        <p14:creationId xmlns:p14="http://schemas.microsoft.com/office/powerpoint/2010/main" val="1273921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89C94-1F7A-5C5A-79BA-E4520A0D1DAF}"/>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A43A808-7282-38E9-C99C-FEF0A450DA15}"/>
              </a:ext>
            </a:extLst>
          </p:cNvPr>
          <p:cNvPicPr>
            <a:picLocks noChangeAspect="1"/>
          </p:cNvPicPr>
          <p:nvPr/>
        </p:nvPicPr>
        <p:blipFill>
          <a:blip r:embed="rId3">
            <a:extLst>
              <a:ext uri="{28A0092B-C50C-407E-A947-70E740481C1C}">
                <a14:useLocalDpi xmlns:a14="http://schemas.microsoft.com/office/drawing/2010/main" val="0"/>
              </a:ext>
            </a:extLst>
          </a:blip>
          <a:srcRect l="16189" t="484" r="-7611" b="-484"/>
          <a:stretch>
            <a:fillRect/>
          </a:stretch>
        </p:blipFill>
        <p:spPr>
          <a:xfrm>
            <a:off x="822960" y="625696"/>
            <a:ext cx="7757160" cy="5293601"/>
          </a:xfrm>
          <a:prstGeom prst="rect">
            <a:avLst/>
          </a:prstGeom>
        </p:spPr>
      </p:pic>
      <p:sp>
        <p:nvSpPr>
          <p:cNvPr id="5123" name="Text Box 5">
            <a:extLst>
              <a:ext uri="{FF2B5EF4-FFF2-40B4-BE49-F238E27FC236}">
                <a16:creationId xmlns:a16="http://schemas.microsoft.com/office/drawing/2014/main" id="{07281A08-E839-694B-F9D9-AC10AD5463B1}"/>
              </a:ext>
            </a:extLst>
          </p:cNvPr>
          <p:cNvSpPr txBox="1">
            <a:spLocks noChangeArrowheads="1"/>
          </p:cNvSpPr>
          <p:nvPr/>
        </p:nvSpPr>
        <p:spPr bwMode="auto">
          <a:xfrm>
            <a:off x="502920" y="91440"/>
            <a:ext cx="8138160" cy="585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dirty="0">
                <a:solidFill>
                  <a:srgbClr val="0070C0"/>
                </a:solidFill>
                <a:latin typeface="Futura Bk"/>
              </a:rPr>
              <a:t>Drainage Area and Subbasins</a:t>
            </a:r>
            <a:endParaRPr lang="en-US" altLang="en-US" sz="3200" dirty="0">
              <a:solidFill>
                <a:srgbClr val="0070C0"/>
              </a:solidFill>
              <a:latin typeface="Futura Bk" panose="020B0502020204020303" pitchFamily="34" charset="0"/>
            </a:endParaRPr>
          </a:p>
        </p:txBody>
      </p:sp>
      <p:sp>
        <p:nvSpPr>
          <p:cNvPr id="91" name="Scale Note"/>
          <p:cNvSpPr txBox="1"/>
          <p:nvPr/>
        </p:nvSpPr>
        <p:spPr>
          <a:xfrm>
            <a:off x="4183866" y="4152900"/>
            <a:ext cx="4943089" cy="2020794"/>
          </a:xfrm>
          <a:prstGeom prst="rect">
            <a:avLst/>
          </a:prstGeom>
          <a:solidFill>
            <a:schemeClr val="bg1"/>
          </a:solidFill>
        </p:spPr>
        <p:txBody>
          <a:bodyPr wrap="square" lIns="91440" tIns="45720" rIns="91440" bIns="45720" anchor="ctr"/>
          <a:lstStyle/>
          <a:p>
            <a:pPr marL="285750" indent="-285750">
              <a:buFont typeface="Arial" panose="020B0604020202020204" pitchFamily="34" charset="0"/>
              <a:buChar char="•"/>
            </a:pPr>
            <a:r>
              <a:rPr lang="en-US" sz="1300" b="1" dirty="0">
                <a:solidFill>
                  <a:srgbClr val="1F3864"/>
                </a:solidFill>
                <a:latin typeface="Arial"/>
              </a:rPr>
              <a:t>636 acres drain through Town — only 225 (35%) are inside Town limits</a:t>
            </a:r>
          </a:p>
          <a:p>
            <a:pPr marL="285750" indent="-285750">
              <a:buFont typeface="Arial" panose="020B0604020202020204" pitchFamily="34" charset="0"/>
              <a:buChar char="•"/>
            </a:pPr>
            <a:endParaRPr lang="en-US" sz="1300" b="1" dirty="0">
              <a:solidFill>
                <a:srgbClr val="1F3864"/>
              </a:solidFill>
              <a:latin typeface="Arial"/>
            </a:endParaRPr>
          </a:p>
          <a:p>
            <a:pPr marL="285750" indent="-285750">
              <a:buFont typeface="Arial" panose="020B0604020202020204" pitchFamily="34" charset="0"/>
              <a:buChar char="•"/>
            </a:pPr>
            <a:r>
              <a:rPr lang="en-US" sz="1300" b="1" dirty="0">
                <a:solidFill>
                  <a:srgbClr val="1F3864"/>
                </a:solidFill>
                <a:latin typeface="Arial"/>
              </a:rPr>
              <a:t>The 451-acre OF-006 basin drains the Cedar &amp; Spruce system – 71% of drainage area</a:t>
            </a:r>
          </a:p>
          <a:p>
            <a:pPr marL="285750" indent="-285750">
              <a:buFont typeface="Arial" panose="020B0604020202020204" pitchFamily="34" charset="0"/>
              <a:buChar char="•"/>
            </a:pPr>
            <a:endParaRPr lang="en-US" sz="1300" b="1" dirty="0">
              <a:solidFill>
                <a:srgbClr val="1F3864"/>
              </a:solidFill>
              <a:latin typeface="Arial"/>
            </a:endParaRPr>
          </a:p>
          <a:p>
            <a:pPr marL="285750" indent="-285750">
              <a:buFont typeface="Arial" panose="020B0604020202020204" pitchFamily="34" charset="0"/>
              <a:buChar char="•"/>
            </a:pPr>
            <a:r>
              <a:rPr lang="en-US" sz="1300" b="1" dirty="0">
                <a:solidFill>
                  <a:srgbClr val="1F3864"/>
                </a:solidFill>
                <a:latin typeface="Arial"/>
              </a:rPr>
              <a:t>Lucerne and Market (OF-007 &amp; OF-008) ~120 acres (19%)</a:t>
            </a:r>
          </a:p>
          <a:p>
            <a:pPr marL="285750" indent="-285750">
              <a:buFont typeface="Arial" panose="020B0604020202020204" pitchFamily="34" charset="0"/>
              <a:buChar char="•"/>
            </a:pPr>
            <a:endParaRPr lang="en-US" sz="1300" b="1" dirty="0">
              <a:solidFill>
                <a:srgbClr val="1F3864"/>
              </a:solidFill>
              <a:latin typeface="Arial"/>
            </a:endParaRPr>
          </a:p>
          <a:p>
            <a:pPr marL="285750" indent="-285750">
              <a:buFont typeface="Arial" panose="020B0604020202020204" pitchFamily="34" charset="0"/>
              <a:buChar char="•"/>
            </a:pPr>
            <a:r>
              <a:rPr lang="en-US" sz="1300" b="1" dirty="0">
                <a:solidFill>
                  <a:srgbClr val="1F3864"/>
                </a:solidFill>
                <a:latin typeface="Arial"/>
              </a:rPr>
              <a:t>Flows rise at OF-006 and OF-008 because runoff reaches the outfalls </a:t>
            </a:r>
          </a:p>
        </p:txBody>
      </p:sp>
      <p:sp>
        <p:nvSpPr>
          <p:cNvPr id="2" name="Arrow: Down 1">
            <a:extLst>
              <a:ext uri="{FF2B5EF4-FFF2-40B4-BE49-F238E27FC236}">
                <a16:creationId xmlns:a16="http://schemas.microsoft.com/office/drawing/2014/main" id="{77A6B855-DA56-27E3-948B-73E95EE7A199}"/>
              </a:ext>
            </a:extLst>
          </p:cNvPr>
          <p:cNvSpPr/>
          <p:nvPr/>
        </p:nvSpPr>
        <p:spPr>
          <a:xfrm rot="10800000">
            <a:off x="3150451" y="3441407"/>
            <a:ext cx="142875" cy="585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36ED5F3C-943F-DD01-7B65-24881529A066}"/>
              </a:ext>
            </a:extLst>
          </p:cNvPr>
          <p:cNvSpPr/>
          <p:nvPr/>
        </p:nvSpPr>
        <p:spPr>
          <a:xfrm rot="10800000">
            <a:off x="3566371" y="2667184"/>
            <a:ext cx="142875" cy="585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8A465F18-6417-C1E0-8B3F-6CAE2BAA9EA0}"/>
              </a:ext>
            </a:extLst>
          </p:cNvPr>
          <p:cNvSpPr/>
          <p:nvPr/>
        </p:nvSpPr>
        <p:spPr>
          <a:xfrm rot="10800000">
            <a:off x="4040991" y="2973345"/>
            <a:ext cx="142875" cy="585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D0D07247-07DC-3834-ABD5-474A225F4D25}"/>
              </a:ext>
            </a:extLst>
          </p:cNvPr>
          <p:cNvSpPr/>
          <p:nvPr/>
        </p:nvSpPr>
        <p:spPr>
          <a:xfrm rot="10800000">
            <a:off x="3011107" y="2177340"/>
            <a:ext cx="142875" cy="585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0DC48B7C-D0EE-C132-9F62-14E09C0F5986}"/>
              </a:ext>
            </a:extLst>
          </p:cNvPr>
          <p:cNvSpPr/>
          <p:nvPr/>
        </p:nvSpPr>
        <p:spPr>
          <a:xfrm rot="10800000">
            <a:off x="2885947" y="4683621"/>
            <a:ext cx="142875" cy="585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a16="http://schemas.microsoft.com/office/drawing/2014/main" id="{096D9483-51B4-15FE-14EF-1690759AB87E}"/>
              </a:ext>
            </a:extLst>
          </p:cNvPr>
          <p:cNvSpPr/>
          <p:nvPr/>
        </p:nvSpPr>
        <p:spPr>
          <a:xfrm rot="10800000">
            <a:off x="3637810" y="1766424"/>
            <a:ext cx="142875" cy="58521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406B25B-688C-08E3-7461-3E5C58103E14}"/>
              </a:ext>
            </a:extLst>
          </p:cNvPr>
          <p:cNvPicPr>
            <a:picLocks noChangeAspect="1"/>
          </p:cNvPicPr>
          <p:nvPr/>
        </p:nvPicPr>
        <p:blipFill>
          <a:blip r:embed="rId4"/>
          <a:stretch>
            <a:fillRect/>
          </a:stretch>
        </p:blipFill>
        <p:spPr>
          <a:xfrm>
            <a:off x="4427793" y="654760"/>
            <a:ext cx="4484071" cy="3349967"/>
          </a:xfrm>
          <a:prstGeom prst="rect">
            <a:avLst/>
          </a:prstGeom>
          <a:solidFill>
            <a:schemeClr val="bg1"/>
          </a:solidFill>
          <a:ln w="28575">
            <a:solidFill>
              <a:srgbClr val="FFFF00"/>
            </a:solidFill>
          </a:ln>
        </p:spPr>
      </p:pic>
      <p:sp>
        <p:nvSpPr>
          <p:cNvPr id="16" name="TextBox 15">
            <a:extLst>
              <a:ext uri="{FF2B5EF4-FFF2-40B4-BE49-F238E27FC236}">
                <a16:creationId xmlns:a16="http://schemas.microsoft.com/office/drawing/2014/main" id="{12762BFC-0BA7-D472-A17E-1436A8732E4A}"/>
              </a:ext>
            </a:extLst>
          </p:cNvPr>
          <p:cNvSpPr txBox="1"/>
          <p:nvPr/>
        </p:nvSpPr>
        <p:spPr>
          <a:xfrm>
            <a:off x="0" y="3272496"/>
            <a:ext cx="2733762" cy="2292935"/>
          </a:xfrm>
          <a:prstGeom prst="rect">
            <a:avLst/>
          </a:prstGeom>
          <a:solidFill>
            <a:schemeClr val="bg1"/>
          </a:solidFill>
        </p:spPr>
        <p:txBody>
          <a:bodyPr wrap="square">
            <a:spAutoFit/>
          </a:bodyPr>
          <a:lstStyle/>
          <a:p>
            <a:pPr algn="ctr"/>
            <a:r>
              <a:rPr lang="en-US" sz="1100" b="1" dirty="0">
                <a:solidFill>
                  <a:schemeClr val="accent3">
                    <a:lumMod val="50000"/>
                  </a:schemeClr>
                </a:solidFill>
              </a:rPr>
              <a:t>Outfall Location Descriptions</a:t>
            </a:r>
          </a:p>
          <a:p>
            <a:r>
              <a:rPr lang="en-US" sz="1100" dirty="0">
                <a:solidFill>
                  <a:schemeClr val="accent3">
                    <a:lumMod val="50000"/>
                  </a:schemeClr>
                </a:solidFill>
              </a:rPr>
              <a:t>OF-001    Aspen &amp; Z42W</a:t>
            </a:r>
          </a:p>
          <a:p>
            <a:r>
              <a:rPr lang="en-US" sz="1100" dirty="0">
                <a:solidFill>
                  <a:schemeClr val="accent3">
                    <a:lumMod val="50000"/>
                  </a:schemeClr>
                </a:solidFill>
              </a:rPr>
              <a:t>OF-002    Aspen &amp; Z42E</a:t>
            </a:r>
          </a:p>
          <a:p>
            <a:r>
              <a:rPr lang="en-US" sz="1100" dirty="0">
                <a:solidFill>
                  <a:schemeClr val="accent3">
                    <a:lumMod val="50000"/>
                  </a:schemeClr>
                </a:solidFill>
              </a:rPr>
              <a:t>OF-003    HWY 145 &amp; Summit</a:t>
            </a:r>
          </a:p>
          <a:p>
            <a:r>
              <a:rPr lang="en-US" sz="1100" dirty="0">
                <a:solidFill>
                  <a:schemeClr val="accent3">
                    <a:lumMod val="50000"/>
                  </a:schemeClr>
                </a:solidFill>
              </a:rPr>
              <a:t>OF-004    Summit to County Fairgrounds</a:t>
            </a:r>
          </a:p>
          <a:p>
            <a:r>
              <a:rPr lang="en-US" sz="1100" dirty="0">
                <a:solidFill>
                  <a:schemeClr val="accent3">
                    <a:lumMod val="50000"/>
                  </a:schemeClr>
                </a:solidFill>
              </a:rPr>
              <a:t>OF-005    Summit East of High School</a:t>
            </a:r>
          </a:p>
          <a:p>
            <a:r>
              <a:rPr lang="en-US" sz="1100" dirty="0">
                <a:solidFill>
                  <a:schemeClr val="accent3">
                    <a:lumMod val="50000"/>
                  </a:schemeClr>
                </a:solidFill>
              </a:rPr>
              <a:t>OF-006    Summit &amp; Cedar</a:t>
            </a:r>
          </a:p>
          <a:p>
            <a:r>
              <a:rPr lang="en-US" sz="1100" dirty="0">
                <a:solidFill>
                  <a:schemeClr val="accent3">
                    <a:lumMod val="50000"/>
                  </a:schemeClr>
                </a:solidFill>
              </a:rPr>
              <a:t>OF-007     North of Summit</a:t>
            </a:r>
          </a:p>
          <a:p>
            <a:r>
              <a:rPr lang="en-US" sz="1100" dirty="0">
                <a:solidFill>
                  <a:schemeClr val="accent3">
                    <a:lumMod val="50000"/>
                  </a:schemeClr>
                </a:solidFill>
              </a:rPr>
              <a:t>OF-008     Market North of Summit</a:t>
            </a:r>
          </a:p>
          <a:p>
            <a:r>
              <a:rPr lang="en-US" sz="1100" dirty="0">
                <a:solidFill>
                  <a:schemeClr val="accent3">
                    <a:lumMod val="50000"/>
                  </a:schemeClr>
                </a:solidFill>
              </a:rPr>
              <a:t>OF-009     Gurley Ditch North of Grand</a:t>
            </a:r>
          </a:p>
          <a:p>
            <a:r>
              <a:rPr lang="en-US" sz="1100" dirty="0">
                <a:solidFill>
                  <a:schemeClr val="accent3">
                    <a:lumMod val="50000"/>
                  </a:schemeClr>
                </a:solidFill>
              </a:rPr>
              <a:t>OF-010     Gurley Ditch South of Grand</a:t>
            </a:r>
          </a:p>
          <a:p>
            <a:r>
              <a:rPr lang="en-US" sz="1100" dirty="0">
                <a:solidFill>
                  <a:schemeClr val="accent3">
                    <a:lumMod val="50000"/>
                  </a:schemeClr>
                </a:solidFill>
              </a:rPr>
              <a:t>OF-011-S B/W OF-007 and OF-008</a:t>
            </a:r>
          </a:p>
          <a:p>
            <a:r>
              <a:rPr lang="en-US" sz="1100" dirty="0">
                <a:solidFill>
                  <a:schemeClr val="accent3">
                    <a:lumMod val="50000"/>
                  </a:schemeClr>
                </a:solidFill>
              </a:rPr>
              <a:t>OF-012-S North and East of OF-006</a:t>
            </a:r>
          </a:p>
        </p:txBody>
      </p:sp>
      <p:sp>
        <p:nvSpPr>
          <p:cNvPr id="120" name="Key Outfalls Highlight"/>
          <p:cNvSpPr/>
          <p:nvPr/>
        </p:nvSpPr>
        <p:spPr>
          <a:xfrm>
            <a:off x="4419826" y="2645963"/>
            <a:ext cx="4492038" cy="606437"/>
          </a:xfrm>
          <a:prstGeom prst="rect">
            <a:avLst/>
          </a:prstGeom>
          <a:noFill/>
          <a:ln w="57150">
            <a:solidFill>
              <a:srgbClr val="E8792A"/>
            </a:solidFill>
          </a:ln>
        </p:spPr>
        <p:txBody>
          <a:bodyPr/>
          <a:lstStyle/>
          <a:p>
            <a:endParaRPr lang="en-US"/>
          </a:p>
        </p:txBody>
      </p:sp>
      <p:sp>
        <p:nvSpPr>
          <p:cNvPr id="15" name="Callout: Line 14">
            <a:extLst>
              <a:ext uri="{FF2B5EF4-FFF2-40B4-BE49-F238E27FC236}">
                <a16:creationId xmlns:a16="http://schemas.microsoft.com/office/drawing/2014/main" id="{D29F8299-9544-E545-D9A0-07BBBFE0BB45}"/>
              </a:ext>
            </a:extLst>
          </p:cNvPr>
          <p:cNvSpPr/>
          <p:nvPr/>
        </p:nvSpPr>
        <p:spPr>
          <a:xfrm>
            <a:off x="1618561" y="1264125"/>
            <a:ext cx="1006816" cy="325745"/>
          </a:xfrm>
          <a:prstGeom prst="borderCallout1">
            <a:avLst>
              <a:gd name="adj1" fmla="val 2375"/>
              <a:gd name="adj2" fmla="val 97013"/>
              <a:gd name="adj3" fmla="val -102711"/>
              <a:gd name="adj4" fmla="val 17894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OF-006</a:t>
            </a:r>
          </a:p>
        </p:txBody>
      </p:sp>
      <p:sp>
        <p:nvSpPr>
          <p:cNvPr id="18" name="Callout: Line 17">
            <a:extLst>
              <a:ext uri="{FF2B5EF4-FFF2-40B4-BE49-F238E27FC236}">
                <a16:creationId xmlns:a16="http://schemas.microsoft.com/office/drawing/2014/main" id="{4F49DB7D-A7CE-BE35-EBB4-10DDE2EC0B10}"/>
              </a:ext>
            </a:extLst>
          </p:cNvPr>
          <p:cNvSpPr/>
          <p:nvPr/>
        </p:nvSpPr>
        <p:spPr>
          <a:xfrm>
            <a:off x="1622658" y="1733286"/>
            <a:ext cx="1006816" cy="325745"/>
          </a:xfrm>
          <a:prstGeom prst="borderCallout1">
            <a:avLst>
              <a:gd name="adj1" fmla="val 2375"/>
              <a:gd name="adj2" fmla="val 97013"/>
              <a:gd name="adj3" fmla="val -261780"/>
              <a:gd name="adj4" fmla="val 21678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OF-007</a:t>
            </a:r>
          </a:p>
        </p:txBody>
      </p:sp>
      <p:sp>
        <p:nvSpPr>
          <p:cNvPr id="20" name="Callout: Line 19">
            <a:extLst>
              <a:ext uri="{FF2B5EF4-FFF2-40B4-BE49-F238E27FC236}">
                <a16:creationId xmlns:a16="http://schemas.microsoft.com/office/drawing/2014/main" id="{79221CA6-A6ED-CF13-B32E-AF9E661966EA}"/>
              </a:ext>
            </a:extLst>
          </p:cNvPr>
          <p:cNvSpPr/>
          <p:nvPr/>
        </p:nvSpPr>
        <p:spPr>
          <a:xfrm>
            <a:off x="1618561" y="2265923"/>
            <a:ext cx="1006816" cy="325745"/>
          </a:xfrm>
          <a:prstGeom prst="borderCallout1">
            <a:avLst>
              <a:gd name="adj1" fmla="val 2375"/>
              <a:gd name="adj2" fmla="val 97013"/>
              <a:gd name="adj3" fmla="val -423188"/>
              <a:gd name="adj4" fmla="val 22511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OF-008</a:t>
            </a:r>
          </a:p>
        </p:txBody>
      </p:sp>
    </p:spTree>
    <p:extLst>
      <p:ext uri="{BB962C8B-B14F-4D97-AF65-F5344CB8AC3E}">
        <p14:creationId xmlns:p14="http://schemas.microsoft.com/office/powerpoint/2010/main" val="200523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583C-C427-EE06-FA8D-2AC142CB2A02}"/>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56BE4A5-AD32-08CE-25B7-D491A5AD04D7}"/>
              </a:ext>
            </a:extLst>
          </p:cNvPr>
          <p:cNvPicPr>
            <a:picLocks noChangeAspect="1"/>
          </p:cNvPicPr>
          <p:nvPr/>
        </p:nvPicPr>
        <p:blipFill>
          <a:blip r:embed="rId3">
            <a:extLst>
              <a:ext uri="{28A0092B-C50C-407E-A947-70E740481C1C}">
                <a14:useLocalDpi xmlns:a14="http://schemas.microsoft.com/office/drawing/2010/main" val="0"/>
              </a:ext>
            </a:extLst>
          </a:blip>
          <a:srcRect l="142" t="-305" r="38" b="-3813"/>
          <a:stretch>
            <a:fillRect/>
          </a:stretch>
        </p:blipFill>
        <p:spPr>
          <a:xfrm>
            <a:off x="3078480" y="3972388"/>
            <a:ext cx="6063234" cy="2300838"/>
          </a:xfrm>
          <a:prstGeom prst="rect">
            <a:avLst/>
          </a:prstGeom>
        </p:spPr>
      </p:pic>
      <p:sp>
        <p:nvSpPr>
          <p:cNvPr id="5123" name="Text Box 5">
            <a:extLst>
              <a:ext uri="{FF2B5EF4-FFF2-40B4-BE49-F238E27FC236}">
                <a16:creationId xmlns:a16="http://schemas.microsoft.com/office/drawing/2014/main" id="{3387E1C7-FBFC-BBA8-FE79-CC8F1034A27B}"/>
              </a:ext>
            </a:extLst>
          </p:cNvPr>
          <p:cNvSpPr txBox="1">
            <a:spLocks noChangeArrowheads="1"/>
          </p:cNvSpPr>
          <p:nvPr/>
        </p:nvSpPr>
        <p:spPr bwMode="auto">
          <a:xfrm>
            <a:off x="2263381" y="6286329"/>
            <a:ext cx="47945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dirty="0">
                <a:solidFill>
                  <a:srgbClr val="0070C0"/>
                </a:solidFill>
                <a:latin typeface="Futura Bk"/>
              </a:rPr>
              <a:t>Focus Improvement Areas</a:t>
            </a:r>
            <a:endParaRPr lang="en-US" altLang="en-US" sz="3200" dirty="0">
              <a:solidFill>
                <a:srgbClr val="0070C0"/>
              </a:solidFill>
              <a:latin typeface="Futura Bk" panose="020B0502020204020303" pitchFamily="34" charset="0"/>
            </a:endParaRPr>
          </a:p>
        </p:txBody>
      </p:sp>
      <p:pic>
        <p:nvPicPr>
          <p:cNvPr id="3" name="Picture 2">
            <a:extLst>
              <a:ext uri="{FF2B5EF4-FFF2-40B4-BE49-F238E27FC236}">
                <a16:creationId xmlns:a16="http://schemas.microsoft.com/office/drawing/2014/main" id="{2415B199-8710-DF44-5068-EC3D4C4D701A}"/>
              </a:ext>
            </a:extLst>
          </p:cNvPr>
          <p:cNvPicPr>
            <a:picLocks noChangeAspect="1"/>
          </p:cNvPicPr>
          <p:nvPr/>
        </p:nvPicPr>
        <p:blipFill>
          <a:blip r:embed="rId4"/>
          <a:srcRect b="22466"/>
          <a:stretch>
            <a:fillRect/>
          </a:stretch>
        </p:blipFill>
        <p:spPr>
          <a:xfrm>
            <a:off x="472" y="553396"/>
            <a:ext cx="3078007" cy="4782280"/>
          </a:xfrm>
          <a:prstGeom prst="rect">
            <a:avLst/>
          </a:prstGeom>
          <a:ln w="38100">
            <a:solidFill>
              <a:srgbClr val="0070C0"/>
            </a:solidFill>
          </a:ln>
        </p:spPr>
      </p:pic>
      <p:pic>
        <p:nvPicPr>
          <p:cNvPr id="6" name="Picture 5">
            <a:extLst>
              <a:ext uri="{FF2B5EF4-FFF2-40B4-BE49-F238E27FC236}">
                <a16:creationId xmlns:a16="http://schemas.microsoft.com/office/drawing/2014/main" id="{027E23D7-B7C2-77A8-C40C-3803B2058D31}"/>
              </a:ext>
            </a:extLst>
          </p:cNvPr>
          <p:cNvPicPr>
            <a:picLocks noChangeAspect="1"/>
          </p:cNvPicPr>
          <p:nvPr/>
        </p:nvPicPr>
        <p:blipFill>
          <a:blip r:embed="rId5"/>
          <a:srcRect l="12452" t="41446"/>
          <a:stretch>
            <a:fillRect/>
          </a:stretch>
        </p:blipFill>
        <p:spPr>
          <a:xfrm>
            <a:off x="4660649" y="0"/>
            <a:ext cx="4481065" cy="3972387"/>
          </a:xfrm>
          <a:prstGeom prst="rect">
            <a:avLst/>
          </a:prstGeom>
          <a:ln w="38100">
            <a:solidFill>
              <a:srgbClr val="0070C0"/>
            </a:solidFill>
          </a:ln>
        </p:spPr>
      </p:pic>
      <p:sp>
        <p:nvSpPr>
          <p:cNvPr id="7" name="Speech Bubble: Rectangle 6">
            <a:extLst>
              <a:ext uri="{FF2B5EF4-FFF2-40B4-BE49-F238E27FC236}">
                <a16:creationId xmlns:a16="http://schemas.microsoft.com/office/drawing/2014/main" id="{30CB3E98-8C87-0408-9705-1030A74329A6}"/>
              </a:ext>
            </a:extLst>
          </p:cNvPr>
          <p:cNvSpPr/>
          <p:nvPr/>
        </p:nvSpPr>
        <p:spPr>
          <a:xfrm>
            <a:off x="3155182" y="30276"/>
            <a:ext cx="1328170" cy="554498"/>
          </a:xfrm>
          <a:prstGeom prst="wedgeRectCallout">
            <a:avLst>
              <a:gd name="adj1" fmla="val -54121"/>
              <a:gd name="adj2" fmla="val 8991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Cedar</a:t>
            </a:r>
          </a:p>
          <a:p>
            <a:pPr algn="ctr"/>
            <a:r>
              <a:rPr lang="en-US" dirty="0"/>
              <a:t>[$525K]</a:t>
            </a:r>
          </a:p>
        </p:txBody>
      </p:sp>
      <p:sp>
        <p:nvSpPr>
          <p:cNvPr id="11" name="Speech Bubble: Rectangle 10">
            <a:extLst>
              <a:ext uri="{FF2B5EF4-FFF2-40B4-BE49-F238E27FC236}">
                <a16:creationId xmlns:a16="http://schemas.microsoft.com/office/drawing/2014/main" id="{426EFE74-6AFC-0866-8E63-FF636D067FF0}"/>
              </a:ext>
            </a:extLst>
          </p:cNvPr>
          <p:cNvSpPr/>
          <p:nvPr/>
        </p:nvSpPr>
        <p:spPr>
          <a:xfrm>
            <a:off x="3155182" y="1090633"/>
            <a:ext cx="1328170" cy="1014884"/>
          </a:xfrm>
          <a:prstGeom prst="wedgeRectCallout">
            <a:avLst>
              <a:gd name="adj1" fmla="val 60875"/>
              <a:gd name="adj2" fmla="val 7042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Lucerne and Market</a:t>
            </a:r>
          </a:p>
          <a:p>
            <a:pPr algn="ctr"/>
            <a:r>
              <a:rPr lang="en-US" dirty="0"/>
              <a:t>[$1.8M]</a:t>
            </a:r>
          </a:p>
        </p:txBody>
      </p:sp>
      <p:sp>
        <p:nvSpPr>
          <p:cNvPr id="13" name="Speech Bubble: Rectangle 12">
            <a:extLst>
              <a:ext uri="{FF2B5EF4-FFF2-40B4-BE49-F238E27FC236}">
                <a16:creationId xmlns:a16="http://schemas.microsoft.com/office/drawing/2014/main" id="{8F684EF7-1EB8-7C4C-B744-8F19DBF598B5}"/>
              </a:ext>
            </a:extLst>
          </p:cNvPr>
          <p:cNvSpPr/>
          <p:nvPr/>
        </p:nvSpPr>
        <p:spPr>
          <a:xfrm>
            <a:off x="3155182" y="2577026"/>
            <a:ext cx="1328170" cy="1014884"/>
          </a:xfrm>
          <a:prstGeom prst="wedgeRectCallout">
            <a:avLst>
              <a:gd name="adj1" fmla="val 24560"/>
              <a:gd name="adj2" fmla="val 892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Pine and San Miguel</a:t>
            </a:r>
          </a:p>
          <a:p>
            <a:pPr algn="ctr"/>
            <a:r>
              <a:rPr lang="en-US" dirty="0"/>
              <a:t>[$1.2M]</a:t>
            </a:r>
          </a:p>
        </p:txBody>
      </p:sp>
      <p:sp>
        <p:nvSpPr>
          <p:cNvPr id="5" name="Scale Note">
            <a:extLst>
              <a:ext uri="{FF2B5EF4-FFF2-40B4-BE49-F238E27FC236}">
                <a16:creationId xmlns:a16="http://schemas.microsoft.com/office/drawing/2014/main" id="{171F2A7F-D7AB-19E9-CB13-DCC899A84A34}"/>
              </a:ext>
            </a:extLst>
          </p:cNvPr>
          <p:cNvSpPr txBox="1"/>
          <p:nvPr/>
        </p:nvSpPr>
        <p:spPr>
          <a:xfrm>
            <a:off x="11177" y="5423399"/>
            <a:ext cx="3056595" cy="775206"/>
          </a:xfrm>
          <a:prstGeom prst="rect">
            <a:avLst/>
          </a:prstGeom>
          <a:solidFill>
            <a:schemeClr val="bg1"/>
          </a:solidFill>
        </p:spPr>
        <p:txBody>
          <a:bodyPr wrap="square" lIns="91440" tIns="45720" rIns="91440" bIns="45720" anchor="ctr"/>
          <a:lstStyle/>
          <a:p>
            <a:r>
              <a:rPr lang="en-US" sz="1300" b="1" dirty="0">
                <a:solidFill>
                  <a:srgbClr val="1F3864"/>
                </a:solidFill>
                <a:latin typeface="Arial"/>
              </a:rPr>
              <a:t>Note: Town Staff completed emergency improvements along Cedar Street in Summer of 2026</a:t>
            </a:r>
          </a:p>
        </p:txBody>
      </p:sp>
    </p:spTree>
    <p:extLst>
      <p:ext uri="{BB962C8B-B14F-4D97-AF65-F5344CB8AC3E}">
        <p14:creationId xmlns:p14="http://schemas.microsoft.com/office/powerpoint/2010/main" val="3139649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219D4-2EED-B3F3-C463-1198B02A63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DFD673-6ED9-022C-66E4-9917121447B0}"/>
              </a:ext>
            </a:extLst>
          </p:cNvPr>
          <p:cNvSpPr>
            <a:spLocks noGrp="1"/>
          </p:cNvSpPr>
          <p:nvPr>
            <p:ph type="title"/>
          </p:nvPr>
        </p:nvSpPr>
        <p:spPr/>
        <p:txBody>
          <a:bodyPr lIns="91440" tIns="45720" rIns="91440" bIns="45720" anchor="t"/>
          <a:lstStyle/>
          <a:p>
            <a:r>
              <a:rPr lang="en-US" dirty="0">
                <a:solidFill>
                  <a:srgbClr val="0070C0"/>
                </a:solidFill>
                <a:latin typeface="Futura Bk" panose="020B0502020204020303" pitchFamily="34" charset="0"/>
                <a:cs typeface="Arial"/>
              </a:rPr>
              <a:t>Budgetary Estimate</a:t>
            </a:r>
          </a:p>
        </p:txBody>
      </p:sp>
      <p:cxnSp>
        <p:nvCxnSpPr>
          <p:cNvPr id="4" name="Straight Connector 3">
            <a:extLst>
              <a:ext uri="{FF2B5EF4-FFF2-40B4-BE49-F238E27FC236}">
                <a16:creationId xmlns:a16="http://schemas.microsoft.com/office/drawing/2014/main" id="{BB66F4CE-DE64-7F81-3B1A-640E06926910}"/>
              </a:ext>
            </a:extLst>
          </p:cNvPr>
          <p:cNvCxnSpPr/>
          <p:nvPr/>
        </p:nvCxnSpPr>
        <p:spPr>
          <a:xfrm>
            <a:off x="566737" y="944562"/>
            <a:ext cx="8010525" cy="0"/>
          </a:xfrm>
          <a:prstGeom prst="line">
            <a:avLst/>
          </a:prstGeom>
          <a:ln>
            <a:solidFill>
              <a:srgbClr val="E28C24"/>
            </a:solidFill>
          </a:ln>
        </p:spPr>
        <p:style>
          <a:lnRef idx="2">
            <a:schemeClr val="dk1"/>
          </a:lnRef>
          <a:fillRef idx="0">
            <a:schemeClr val="dk1"/>
          </a:fillRef>
          <a:effectRef idx="1">
            <a:schemeClr val="dk1"/>
          </a:effectRef>
          <a:fontRef idx="minor">
            <a:schemeClr val="tx1"/>
          </a:fontRef>
        </p:style>
      </p:cxnSp>
      <p:sp>
        <p:nvSpPr>
          <p:cNvPr id="2" name="TextBox 1">
            <a:extLst>
              <a:ext uri="{FF2B5EF4-FFF2-40B4-BE49-F238E27FC236}">
                <a16:creationId xmlns:a16="http://schemas.microsoft.com/office/drawing/2014/main" id="{660BC650-5F3A-A6BE-7AA8-E673DA616C8D}"/>
              </a:ext>
            </a:extLst>
          </p:cNvPr>
          <p:cNvSpPr txBox="1"/>
          <p:nvPr/>
        </p:nvSpPr>
        <p:spPr>
          <a:xfrm>
            <a:off x="3997182" y="4416731"/>
            <a:ext cx="4846320" cy="1477328"/>
          </a:xfrm>
          <a:prstGeom prst="rect">
            <a:avLst/>
          </a:prstGeom>
          <a:noFill/>
        </p:spPr>
        <p:txBody>
          <a:bodyPr wrap="square" rtlCol="0">
            <a:spAutoFit/>
          </a:bodyPr>
          <a:lstStyle/>
          <a:p>
            <a:r>
              <a:rPr lang="en-US" sz="1000" b="1" dirty="0">
                <a:solidFill>
                  <a:srgbClr val="1F3864"/>
                </a:solidFill>
                <a:latin typeface="Arial"/>
              </a:rPr>
              <a:t>$4.3M total need (2026 dollars) — two HIGH systems are 97% of it</a:t>
            </a:r>
          </a:p>
          <a:p>
            <a:endParaRPr lang="en-US" sz="1000" b="1" dirty="0">
              <a:solidFill>
                <a:srgbClr val="1F3864"/>
              </a:solidFill>
              <a:latin typeface="Arial"/>
            </a:endParaRPr>
          </a:p>
          <a:p>
            <a:r>
              <a:rPr lang="en-US" sz="1000" b="0" dirty="0">
                <a:solidFill>
                  <a:srgbClr val="1F3864"/>
                </a:solidFill>
                <a:latin typeface="Arial"/>
              </a:rPr>
              <a:t>$63K of medium priority improvements (Culvert Replacement)</a:t>
            </a:r>
          </a:p>
          <a:p>
            <a:endParaRPr lang="en-US" sz="1000" dirty="0">
              <a:solidFill>
                <a:srgbClr val="1F3864"/>
              </a:solidFill>
              <a:latin typeface="Arial"/>
            </a:endParaRPr>
          </a:p>
          <a:p>
            <a:r>
              <a:rPr lang="en-US" sz="1000" dirty="0">
                <a:solidFill>
                  <a:srgbClr val="1F3864"/>
                </a:solidFill>
                <a:latin typeface="Arial"/>
              </a:rPr>
              <a:t>$50K of upfront maintenance - $10K after functioning</a:t>
            </a:r>
          </a:p>
          <a:p>
            <a:endParaRPr lang="en-US" sz="1000" b="0" dirty="0">
              <a:solidFill>
                <a:srgbClr val="1F3864"/>
              </a:solidFill>
              <a:latin typeface="Arial"/>
            </a:endParaRPr>
          </a:p>
          <a:p>
            <a:r>
              <a:rPr lang="en-US" sz="1000" dirty="0">
                <a:solidFill>
                  <a:srgbClr val="1F3864"/>
                </a:solidFill>
                <a:latin typeface="Arial"/>
              </a:rPr>
              <a:t>$68K of low-cost replacements, maintenance, and improvements that can start now </a:t>
            </a:r>
          </a:p>
          <a:p>
            <a:endParaRPr lang="en-US" sz="1000" b="0" dirty="0">
              <a:solidFill>
                <a:srgbClr val="1F3864"/>
              </a:solidFill>
              <a:latin typeface="Arial"/>
            </a:endParaRPr>
          </a:p>
          <a:p>
            <a:endParaRPr lang="en-US" sz="1000" b="0" dirty="0">
              <a:solidFill>
                <a:srgbClr val="1F3864"/>
              </a:solidFill>
              <a:latin typeface="Arial"/>
            </a:endParaRPr>
          </a:p>
        </p:txBody>
      </p:sp>
      <p:pic>
        <p:nvPicPr>
          <p:cNvPr id="7" name="Picture 6">
            <a:extLst>
              <a:ext uri="{FF2B5EF4-FFF2-40B4-BE49-F238E27FC236}">
                <a16:creationId xmlns:a16="http://schemas.microsoft.com/office/drawing/2014/main" id="{7498A38E-5679-E282-734E-BB62B6EECA2B}"/>
              </a:ext>
            </a:extLst>
          </p:cNvPr>
          <p:cNvPicPr>
            <a:picLocks noChangeAspect="1"/>
          </p:cNvPicPr>
          <p:nvPr/>
        </p:nvPicPr>
        <p:blipFill>
          <a:blip r:embed="rId3"/>
          <a:stretch>
            <a:fillRect/>
          </a:stretch>
        </p:blipFill>
        <p:spPr>
          <a:xfrm>
            <a:off x="192348" y="1065125"/>
            <a:ext cx="3616297" cy="5123835"/>
          </a:xfrm>
          <a:prstGeom prst="rect">
            <a:avLst/>
          </a:prstGeom>
        </p:spPr>
      </p:pic>
      <p:pic>
        <p:nvPicPr>
          <p:cNvPr id="9" name="Picture 8">
            <a:extLst>
              <a:ext uri="{FF2B5EF4-FFF2-40B4-BE49-F238E27FC236}">
                <a16:creationId xmlns:a16="http://schemas.microsoft.com/office/drawing/2014/main" id="{EAB6E62C-D73E-3569-BD8B-9F74FFA14C43}"/>
              </a:ext>
            </a:extLst>
          </p:cNvPr>
          <p:cNvPicPr>
            <a:picLocks noChangeAspect="1"/>
          </p:cNvPicPr>
          <p:nvPr/>
        </p:nvPicPr>
        <p:blipFill>
          <a:blip r:embed="rId4"/>
          <a:stretch>
            <a:fillRect/>
          </a:stretch>
        </p:blipFill>
        <p:spPr>
          <a:xfrm>
            <a:off x="3671707" y="944562"/>
            <a:ext cx="5360332" cy="3348060"/>
          </a:xfrm>
          <a:prstGeom prst="rect">
            <a:avLst/>
          </a:prstGeom>
        </p:spPr>
      </p:pic>
    </p:spTree>
    <p:extLst>
      <p:ext uri="{BB962C8B-B14F-4D97-AF65-F5344CB8AC3E}">
        <p14:creationId xmlns:p14="http://schemas.microsoft.com/office/powerpoint/2010/main" val="305631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8E895-9DA8-478F-8B02-38B489EC693B}"/>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3E2BD09-15A3-4B62-99C9-F9B1C6D7F8E4}"/>
              </a:ext>
            </a:extLst>
          </p:cNvPr>
          <p:cNvPicPr>
            <a:picLocks noChangeAspect="1"/>
          </p:cNvPicPr>
          <p:nvPr/>
        </p:nvPicPr>
        <p:blipFill>
          <a:blip r:embed="rId3">
            <a:extLst>
              <a:ext uri="{28A0092B-C50C-407E-A947-70E740481C1C}">
                <a14:useLocalDpi xmlns:a14="http://schemas.microsoft.com/office/drawing/2010/main" val="0"/>
              </a:ext>
            </a:extLst>
          </a:blip>
          <a:srcRect t="3813" b="3813"/>
          <a:stretch/>
        </p:blipFill>
        <p:spPr>
          <a:xfrm>
            <a:off x="0" y="0"/>
            <a:ext cx="9141714" cy="6238875"/>
          </a:xfrm>
          <a:prstGeom prst="rect">
            <a:avLst/>
          </a:prstGeom>
        </p:spPr>
      </p:pic>
      <p:sp>
        <p:nvSpPr>
          <p:cNvPr id="11" name="Rectangle 10">
            <a:extLst>
              <a:ext uri="{FF2B5EF4-FFF2-40B4-BE49-F238E27FC236}">
                <a16:creationId xmlns:a16="http://schemas.microsoft.com/office/drawing/2014/main" id="{EA5067D9-81D0-465F-A59B-C566482BC281}"/>
              </a:ext>
            </a:extLst>
          </p:cNvPr>
          <p:cNvSpPr/>
          <p:nvPr/>
        </p:nvSpPr>
        <p:spPr>
          <a:xfrm>
            <a:off x="5805585" y="498545"/>
            <a:ext cx="3338415" cy="4899065"/>
          </a:xfrm>
          <a:prstGeom prst="rect">
            <a:avLst/>
          </a:prstGeom>
          <a:solidFill>
            <a:schemeClr val="tx2">
              <a:lumMod val="85000"/>
              <a:alpha val="89804"/>
            </a:schemeClr>
          </a:solidFill>
          <a:ln>
            <a:solidFill>
              <a:schemeClr val="tx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 name="Text Box 5">
            <a:extLst>
              <a:ext uri="{FF2B5EF4-FFF2-40B4-BE49-F238E27FC236}">
                <a16:creationId xmlns:a16="http://schemas.microsoft.com/office/drawing/2014/main" id="{286DE0CC-911F-4B86-A7DE-1750DA77D43C}"/>
              </a:ext>
            </a:extLst>
          </p:cNvPr>
          <p:cNvSpPr txBox="1">
            <a:spLocks noChangeArrowheads="1"/>
          </p:cNvSpPr>
          <p:nvPr/>
        </p:nvSpPr>
        <p:spPr bwMode="auto">
          <a:xfrm>
            <a:off x="5911129" y="698285"/>
            <a:ext cx="3134021" cy="85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dirty="0">
                <a:solidFill>
                  <a:srgbClr val="0070C0"/>
                </a:solidFill>
                <a:latin typeface="Futura Bk"/>
              </a:rPr>
              <a:t>Key Takeaways &amp; Next Steps</a:t>
            </a:r>
            <a:endParaRPr lang="en-US" altLang="en-US" sz="2400" dirty="0">
              <a:solidFill>
                <a:srgbClr val="0070C0"/>
              </a:solidFill>
              <a:latin typeface="Futura Bk" panose="020B0502020204020303" pitchFamily="34" charset="0"/>
            </a:endParaRPr>
          </a:p>
        </p:txBody>
      </p:sp>
      <p:sp>
        <p:nvSpPr>
          <p:cNvPr id="90" name="Body Text"/>
          <p:cNvSpPr txBox="1"/>
          <p:nvPr/>
        </p:nvSpPr>
        <p:spPr>
          <a:xfrm>
            <a:off x="5902576" y="1529282"/>
            <a:ext cx="3134021" cy="3966643"/>
          </a:xfrm>
          <a:prstGeom prst="rect">
            <a:avLst/>
          </a:prstGeom>
          <a:noFill/>
        </p:spPr>
        <p:txBody>
          <a:bodyPr wrap="square" lIns="91440" tIns="45720" rIns="91440" bIns="45720" anchor="t">
            <a:normAutofit/>
          </a:bodyPr>
          <a:lstStyle/>
          <a:p>
            <a:pPr marL="171450" indent="-171450">
              <a:spcAft>
                <a:spcPts val="600"/>
              </a:spcAft>
              <a:buChar char="•"/>
            </a:pPr>
            <a:r>
              <a:rPr lang="en-US" sz="1300">
                <a:solidFill>
                  <a:srgbClr val="1F3864"/>
                </a:solidFill>
                <a:latin typeface="Arial"/>
              </a:rPr>
              <a:t>The plan addresses </a:t>
            </a:r>
            <a:r>
              <a:rPr lang="en-US" sz="1300" dirty="0">
                <a:solidFill>
                  <a:srgbClr val="1F3864"/>
                </a:solidFill>
                <a:latin typeface="Arial"/>
              </a:rPr>
              <a:t>flooding </a:t>
            </a:r>
            <a:r>
              <a:rPr lang="en-US" sz="1300">
                <a:solidFill>
                  <a:srgbClr val="1F3864"/>
                </a:solidFill>
                <a:latin typeface="Arial"/>
              </a:rPr>
              <a:t>concerns at </a:t>
            </a:r>
            <a:r>
              <a:rPr lang="en-US" sz="1300" dirty="0">
                <a:solidFill>
                  <a:srgbClr val="1F3864"/>
                </a:solidFill>
                <a:latin typeface="Arial"/>
              </a:rPr>
              <a:t>homes, the fire station, and Town streets</a:t>
            </a:r>
            <a:r>
              <a:rPr lang="en-US" sz="1300">
                <a:solidFill>
                  <a:srgbClr val="1F3864"/>
                </a:solidFill>
                <a:latin typeface="Arial"/>
              </a:rPr>
              <a:t>.</a:t>
            </a:r>
            <a:endParaRPr lang="en-US" sz="1300" dirty="0">
              <a:solidFill>
                <a:srgbClr val="1F3864"/>
              </a:solidFill>
              <a:latin typeface="Arial"/>
            </a:endParaRPr>
          </a:p>
          <a:p>
            <a:pPr marL="171450" indent="-171450">
              <a:spcAft>
                <a:spcPts val="600"/>
              </a:spcAft>
              <a:buChar char="•"/>
            </a:pPr>
            <a:r>
              <a:rPr lang="en-US" sz="1300" dirty="0">
                <a:solidFill>
                  <a:srgbClr val="1F3864"/>
                </a:solidFill>
                <a:latin typeface="Arial"/>
              </a:rPr>
              <a:t>Cedar and Market</a:t>
            </a:r>
            <a:r>
              <a:rPr lang="en-US" sz="1300">
                <a:solidFill>
                  <a:srgbClr val="1F3864"/>
                </a:solidFill>
                <a:latin typeface="Arial"/>
              </a:rPr>
              <a:t> are the Town’s two primary drainage systems.</a:t>
            </a:r>
            <a:endParaRPr lang="en-US" sz="1300" dirty="0">
              <a:solidFill>
                <a:srgbClr val="1F3864"/>
              </a:solidFill>
              <a:latin typeface="Arial"/>
            </a:endParaRPr>
          </a:p>
          <a:p>
            <a:pPr marL="171450" indent="-171450">
              <a:spcAft>
                <a:spcPts val="600"/>
              </a:spcAft>
              <a:buChar char="•"/>
            </a:pPr>
            <a:r>
              <a:rPr lang="en-US" sz="1300">
                <a:solidFill>
                  <a:srgbClr val="1F3864"/>
                </a:solidFill>
                <a:latin typeface="Arial"/>
              </a:rPr>
              <a:t>The capital program totals </a:t>
            </a:r>
            <a:r>
              <a:rPr lang="en-US" sz="1300" dirty="0">
                <a:solidFill>
                  <a:srgbClr val="1F3864"/>
                </a:solidFill>
                <a:latin typeface="Arial"/>
              </a:rPr>
              <a:t>$</a:t>
            </a:r>
            <a:r>
              <a:rPr lang="en-US" sz="1300">
                <a:solidFill>
                  <a:srgbClr val="1F3864"/>
                </a:solidFill>
                <a:latin typeface="Arial"/>
              </a:rPr>
              <a:t>4.34 million </a:t>
            </a:r>
            <a:r>
              <a:rPr lang="en-US" sz="1300" dirty="0">
                <a:solidFill>
                  <a:srgbClr val="1F3864"/>
                </a:solidFill>
                <a:latin typeface="Arial"/>
              </a:rPr>
              <a:t>in 2026 dollars</a:t>
            </a:r>
            <a:r>
              <a:rPr lang="en-US" sz="1300">
                <a:solidFill>
                  <a:srgbClr val="1F3864"/>
                </a:solidFill>
                <a:latin typeface="Arial"/>
              </a:rPr>
              <a:t>. Two high-priority </a:t>
            </a:r>
            <a:r>
              <a:rPr lang="en-US" sz="1300" dirty="0">
                <a:solidFill>
                  <a:srgbClr val="1F3864"/>
                </a:solidFill>
                <a:latin typeface="Arial"/>
              </a:rPr>
              <a:t>systems </a:t>
            </a:r>
            <a:r>
              <a:rPr lang="en-US" sz="1300">
                <a:solidFill>
                  <a:srgbClr val="1F3864"/>
                </a:solidFill>
                <a:latin typeface="Arial"/>
              </a:rPr>
              <a:t>account for </a:t>
            </a:r>
            <a:r>
              <a:rPr lang="en-US" sz="1300" dirty="0">
                <a:solidFill>
                  <a:srgbClr val="1F3864"/>
                </a:solidFill>
                <a:latin typeface="Arial"/>
              </a:rPr>
              <a:t>97% of the cost</a:t>
            </a:r>
            <a:r>
              <a:rPr lang="en-US" sz="1300">
                <a:solidFill>
                  <a:srgbClr val="1F3864"/>
                </a:solidFill>
                <a:latin typeface="Arial"/>
              </a:rPr>
              <a:t>.</a:t>
            </a:r>
            <a:endParaRPr lang="en-US" sz="1300" dirty="0">
              <a:solidFill>
                <a:srgbClr val="1F3864"/>
              </a:solidFill>
              <a:latin typeface="Arial"/>
            </a:endParaRPr>
          </a:p>
          <a:p>
            <a:pPr marL="171450" indent="-171450">
              <a:spcAft>
                <a:spcPts val="600"/>
              </a:spcAft>
              <a:buChar char="•"/>
            </a:pPr>
            <a:r>
              <a:rPr lang="en-US" sz="1300">
                <a:solidFill>
                  <a:srgbClr val="1F3864"/>
                </a:solidFill>
                <a:latin typeface="Arial"/>
              </a:rPr>
              <a:t>The plan identifies </a:t>
            </a:r>
            <a:r>
              <a:rPr lang="en-US" sz="1300" dirty="0">
                <a:solidFill>
                  <a:srgbClr val="1F3864"/>
                </a:solidFill>
                <a:latin typeface="Arial"/>
              </a:rPr>
              <a:t>$</a:t>
            </a:r>
            <a:r>
              <a:rPr lang="en-US" sz="1300">
                <a:solidFill>
                  <a:srgbClr val="1F3864"/>
                </a:solidFill>
                <a:latin typeface="Arial"/>
              </a:rPr>
              <a:t>68,000 in near-term </a:t>
            </a:r>
            <a:r>
              <a:rPr lang="en-US" sz="1300" dirty="0">
                <a:solidFill>
                  <a:srgbClr val="1F3864"/>
                </a:solidFill>
                <a:latin typeface="Arial"/>
              </a:rPr>
              <a:t>maintenance and replacements.</a:t>
            </a:r>
            <a:endParaRPr lang="en-US" sz="1300">
              <a:solidFill>
                <a:srgbClr val="1F3864"/>
              </a:solidFill>
              <a:latin typeface="Arial"/>
            </a:endParaRPr>
          </a:p>
          <a:p>
            <a:pPr marL="171450" indent="-171450">
              <a:spcAft>
                <a:spcPts val="600"/>
              </a:spcAft>
              <a:buChar char="•"/>
            </a:pPr>
            <a:r>
              <a:rPr lang="en-US" sz="1300">
                <a:solidFill>
                  <a:srgbClr val="1F3864"/>
                </a:solidFill>
                <a:latin typeface="Arial"/>
              </a:rPr>
              <a:t>Downstream capacity improvements should precede upstream</a:t>
            </a:r>
            <a:r>
              <a:rPr lang="en-US" sz="1300" dirty="0">
                <a:solidFill>
                  <a:srgbClr val="1F3864"/>
                </a:solidFill>
                <a:latin typeface="Arial"/>
              </a:rPr>
              <a:t> </a:t>
            </a:r>
            <a:r>
              <a:rPr lang="en-US" sz="1300">
                <a:solidFill>
                  <a:srgbClr val="1F3864"/>
                </a:solidFill>
                <a:latin typeface="Arial"/>
              </a:rPr>
              <a:t>work.</a:t>
            </a:r>
          </a:p>
          <a:p>
            <a:pPr marL="171450" indent="-171450">
              <a:spcAft>
                <a:spcPts val="600"/>
              </a:spcAft>
              <a:buChar char="•"/>
            </a:pPr>
            <a:r>
              <a:rPr lang="en-US" sz="1300">
                <a:solidFill>
                  <a:srgbClr val="1F3864"/>
                </a:solidFill>
                <a:latin typeface="Arial"/>
              </a:rPr>
              <a:t>Proposed next steps: confirm priorities and initial maintenance</a:t>
            </a:r>
            <a:r>
              <a:rPr lang="en-US" sz="1300" dirty="0">
                <a:solidFill>
                  <a:srgbClr val="1F3864"/>
                </a:solidFill>
                <a:latin typeface="Arial"/>
              </a:rPr>
              <a:t>, </a:t>
            </a:r>
            <a:r>
              <a:rPr lang="en-US" sz="1300">
                <a:solidFill>
                  <a:srgbClr val="1F3864"/>
                </a:solidFill>
                <a:latin typeface="Arial"/>
              </a:rPr>
              <a:t>then assess design needs</a:t>
            </a:r>
            <a:r>
              <a:rPr lang="en-US" sz="1300" dirty="0">
                <a:solidFill>
                  <a:srgbClr val="1F3864"/>
                </a:solidFill>
                <a:latin typeface="Arial"/>
              </a:rPr>
              <a:t>, </a:t>
            </a:r>
            <a:r>
              <a:rPr lang="en-US" sz="1300">
                <a:solidFill>
                  <a:srgbClr val="1F3864"/>
                </a:solidFill>
                <a:latin typeface="Arial"/>
              </a:rPr>
              <a:t>conveyance agreements</a:t>
            </a:r>
            <a:r>
              <a:rPr lang="en-US" sz="1300" dirty="0">
                <a:solidFill>
                  <a:srgbClr val="1F3864"/>
                </a:solidFill>
                <a:latin typeface="Arial"/>
              </a:rPr>
              <a:t>, </a:t>
            </a:r>
            <a:r>
              <a:rPr lang="en-US" sz="1300">
                <a:solidFill>
                  <a:srgbClr val="1F3864"/>
                </a:solidFill>
                <a:latin typeface="Arial"/>
              </a:rPr>
              <a:t>and funding options</a:t>
            </a:r>
            <a:r>
              <a:rPr lang="en-US" sz="1300" dirty="0">
                <a:solidFill>
                  <a:srgbClr val="1F3864"/>
                </a:solidFill>
                <a:latin typeface="Arial"/>
              </a:rPr>
              <a:t>.</a:t>
            </a:r>
          </a:p>
          <a:p>
            <a:pPr marL="171450" indent="-171450">
              <a:spcAft>
                <a:spcPts val="600"/>
              </a:spcAft>
              <a:buChar char="•"/>
            </a:pPr>
            <a:endParaRPr lang="en-US" sz="1300" dirty="0">
              <a:solidFill>
                <a:srgbClr val="1F3864"/>
              </a:solidFill>
              <a:latin typeface="Arial"/>
            </a:endParaRPr>
          </a:p>
        </p:txBody>
      </p:sp>
    </p:spTree>
    <p:extLst>
      <p:ext uri="{BB962C8B-B14F-4D97-AF65-F5344CB8AC3E}">
        <p14:creationId xmlns:p14="http://schemas.microsoft.com/office/powerpoint/2010/main" val="136592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A3ACC-577A-F4DB-A110-77A93DE0E039}"/>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325306C-8E02-A26A-0A2F-B66A464163E3}"/>
              </a:ext>
            </a:extLst>
          </p:cNvPr>
          <p:cNvPicPr>
            <a:picLocks noChangeAspect="1"/>
          </p:cNvPicPr>
          <p:nvPr/>
        </p:nvPicPr>
        <p:blipFill>
          <a:blip r:embed="rId3">
            <a:extLst>
              <a:ext uri="{28A0092B-C50C-407E-A947-70E740481C1C}">
                <a14:useLocalDpi xmlns:a14="http://schemas.microsoft.com/office/drawing/2010/main" val="0"/>
              </a:ext>
            </a:extLst>
          </a:blip>
          <a:srcRect t="4489" b="4489"/>
          <a:stretch/>
        </p:blipFill>
        <p:spPr>
          <a:xfrm>
            <a:off x="0" y="0"/>
            <a:ext cx="9141714" cy="6238875"/>
          </a:xfrm>
          <a:prstGeom prst="rect">
            <a:avLst/>
          </a:prstGeom>
        </p:spPr>
      </p:pic>
      <p:sp>
        <p:nvSpPr>
          <p:cNvPr id="11" name="Rectangle 10">
            <a:extLst>
              <a:ext uri="{FF2B5EF4-FFF2-40B4-BE49-F238E27FC236}">
                <a16:creationId xmlns:a16="http://schemas.microsoft.com/office/drawing/2014/main" id="{88ECE364-C573-AC79-B389-64011D7A62D2}"/>
              </a:ext>
            </a:extLst>
          </p:cNvPr>
          <p:cNvSpPr/>
          <p:nvPr/>
        </p:nvSpPr>
        <p:spPr>
          <a:xfrm>
            <a:off x="2725293" y="3590926"/>
            <a:ext cx="6427089" cy="2012408"/>
          </a:xfrm>
          <a:prstGeom prst="rect">
            <a:avLst/>
          </a:prstGeom>
          <a:solidFill>
            <a:schemeClr val="tx2">
              <a:lumMod val="85000"/>
              <a:alpha val="89804"/>
            </a:schemeClr>
          </a:solidFill>
          <a:ln>
            <a:solidFill>
              <a:schemeClr val="tx2">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3" name="Text Box 5">
            <a:extLst>
              <a:ext uri="{FF2B5EF4-FFF2-40B4-BE49-F238E27FC236}">
                <a16:creationId xmlns:a16="http://schemas.microsoft.com/office/drawing/2014/main" id="{964D86B4-1ADA-4A0F-0304-CAAD1552E5A0}"/>
              </a:ext>
            </a:extLst>
          </p:cNvPr>
          <p:cNvSpPr txBox="1">
            <a:spLocks noChangeArrowheads="1"/>
          </p:cNvSpPr>
          <p:nvPr/>
        </p:nvSpPr>
        <p:spPr bwMode="auto">
          <a:xfrm>
            <a:off x="2885247" y="4181631"/>
            <a:ext cx="52586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4800" dirty="0">
                <a:solidFill>
                  <a:srgbClr val="0070C0"/>
                </a:solidFill>
                <a:latin typeface="Futura Bk"/>
              </a:rPr>
              <a:t>Questions?</a:t>
            </a:r>
            <a:endParaRPr lang="en-US" altLang="en-US" sz="4800" dirty="0">
              <a:solidFill>
                <a:srgbClr val="0070C0"/>
              </a:solidFill>
              <a:latin typeface="Futura Bk" panose="020B0502020204020303" pitchFamily="34" charset="0"/>
            </a:endParaRPr>
          </a:p>
        </p:txBody>
      </p:sp>
    </p:spTree>
    <p:extLst>
      <p:ext uri="{BB962C8B-B14F-4D97-AF65-F5344CB8AC3E}">
        <p14:creationId xmlns:p14="http://schemas.microsoft.com/office/powerpoint/2010/main" val="11704902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SIPLTSEL" val="0þ"/>
</p:tagLst>
</file>

<file path=ppt/theme/theme1.xml><?xml version="1.0" encoding="utf-8"?>
<a:theme xmlns:a="http://schemas.openxmlformats.org/drawingml/2006/main" name="Default Design">
  <a:themeElements>
    <a:clrScheme name="SGM Color Palette">
      <a:dk1>
        <a:srgbClr val="FFFFFF"/>
      </a:dk1>
      <a:lt1>
        <a:srgbClr val="FFFFFF"/>
      </a:lt1>
      <a:dk2>
        <a:srgbClr val="FFFFFF"/>
      </a:dk2>
      <a:lt2>
        <a:srgbClr val="FFFFFF"/>
      </a:lt2>
      <a:accent1>
        <a:srgbClr val="0070C0"/>
      </a:accent1>
      <a:accent2>
        <a:srgbClr val="E28C24"/>
      </a:accent2>
      <a:accent3>
        <a:srgbClr val="22344A"/>
      </a:accent3>
      <a:accent4>
        <a:srgbClr val="FFFFFF"/>
      </a:accent4>
      <a:accent5>
        <a:srgbClr val="606060"/>
      </a:accent5>
      <a:accent6>
        <a:srgbClr val="00B0F0"/>
      </a:accent6>
      <a:hlink>
        <a:srgbClr val="E28C24"/>
      </a:hlink>
      <a:folHlink>
        <a:srgbClr val="E28C24"/>
      </a:folHlink>
    </a:clrScheme>
    <a:fontScheme name="SGM Custom">
      <a:majorFont>
        <a:latin typeface="Futura B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GM Custom">
      <a:majorFont>
        <a:latin typeface="Futura B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666</TotalTime>
  <Words>1248</Words>
  <Application>Microsoft Office PowerPoint</Application>
  <PresentationFormat>On-screen Show (4:3)</PresentationFormat>
  <Paragraphs>146</Paragraphs>
  <Slides>8</Slides>
  <Notes>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Aptos</vt:lpstr>
      <vt:lpstr>Arial</vt:lpstr>
      <vt:lpstr>Futura Bk</vt:lpstr>
      <vt:lpstr>Times New Roman</vt:lpstr>
      <vt:lpstr>Default Design</vt:lpstr>
      <vt:lpstr>3_Default Design</vt:lpstr>
      <vt:lpstr>PowerPoint Presentation</vt:lpstr>
      <vt:lpstr>PowerPoint Presentation</vt:lpstr>
      <vt:lpstr>PowerPoint Presentation</vt:lpstr>
      <vt:lpstr>PowerPoint Presentation</vt:lpstr>
      <vt:lpstr>PowerPoint Presentation</vt:lpstr>
      <vt:lpstr>Budgetary Estimate</vt:lpstr>
      <vt:lpstr>PowerPoint Presentation</vt:lpstr>
      <vt:lpstr>PowerPoint Presentation</vt:lpstr>
    </vt:vector>
  </TitlesOfParts>
  <Company>SGM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sgillis</dc:creator>
  <cp:lastModifiedBy>David Rothwell</cp:lastModifiedBy>
  <cp:revision>46</cp:revision>
  <dcterms:created xsi:type="dcterms:W3CDTF">2011-12-05T19:35:40Z</dcterms:created>
  <dcterms:modified xsi:type="dcterms:W3CDTF">2026-10-13T20:29:22Z</dcterms:modified>
</cp:coreProperties>
</file>